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8" r:id="rId2"/>
    <p:sldId id="279" r:id="rId3"/>
    <p:sldId id="288" r:id="rId4"/>
    <p:sldId id="289" r:id="rId5"/>
    <p:sldId id="276" r:id="rId6"/>
    <p:sldId id="292" r:id="rId7"/>
    <p:sldId id="293" r:id="rId8"/>
    <p:sldId id="286" r:id="rId9"/>
    <p:sldId id="277" r:id="rId10"/>
    <p:sldId id="257" r:id="rId11"/>
    <p:sldId id="280" r:id="rId12"/>
    <p:sldId id="281" r:id="rId13"/>
    <p:sldId id="313" r:id="rId14"/>
    <p:sldId id="282" r:id="rId15"/>
    <p:sldId id="314" r:id="rId16"/>
    <p:sldId id="299" r:id="rId17"/>
    <p:sldId id="300" r:id="rId18"/>
    <p:sldId id="301" r:id="rId19"/>
    <p:sldId id="303" r:id="rId20"/>
    <p:sldId id="316" r:id="rId21"/>
    <p:sldId id="306" r:id="rId22"/>
    <p:sldId id="307" r:id="rId23"/>
    <p:sldId id="302" r:id="rId24"/>
    <p:sldId id="308" r:id="rId25"/>
    <p:sldId id="309" r:id="rId26"/>
    <p:sldId id="310" r:id="rId27"/>
    <p:sldId id="317" r:id="rId28"/>
    <p:sldId id="311" r:id="rId29"/>
    <p:sldId id="295" r:id="rId30"/>
    <p:sldId id="294" r:id="rId3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02" autoAdjust="0"/>
    <p:restoredTop sz="94660"/>
  </p:normalViewPr>
  <p:slideViewPr>
    <p:cSldViewPr>
      <p:cViewPr>
        <p:scale>
          <a:sx n="60" d="100"/>
          <a:sy n="60" d="100"/>
        </p:scale>
        <p:origin x="-1890"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s-ES_tradnl"/>
          </a:p>
        </p:txBody>
      </p:sp>
      <p:sp>
        <p:nvSpPr>
          <p:cNvPr id="3" name="2 Marcador de fecha"/>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88924437-7DB6-4680-A0C6-956B2247DBD5}" type="datetimeFigureOut">
              <a:rPr lang="es-ES"/>
              <a:pPr>
                <a:defRPr/>
              </a:pPr>
              <a:t>30/09/2014</a:t>
            </a:fld>
            <a:endParaRPr lang="es-ES_tradnl"/>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s-ES_tradnl" noProof="0"/>
          </a:p>
        </p:txBody>
      </p:sp>
      <p:sp>
        <p:nvSpPr>
          <p:cNvPr id="5" name="4 Marcador de notas"/>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a:p>
        </p:txBody>
      </p:sp>
      <p:sp>
        <p:nvSpPr>
          <p:cNvPr id="6" name="5 Marcador de pie de página"/>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6 Marcador de número de diapositiva"/>
          <p:cNvSpPr>
            <a:spLocks noGrp="1"/>
          </p:cNvSpPr>
          <p:nvPr>
            <p:ph type="sldNum" sz="quarter" idx="5"/>
          </p:nvPr>
        </p:nvSpPr>
        <p:spPr>
          <a:xfrm>
            <a:off x="3970338" y="8772525"/>
            <a:ext cx="3038475" cy="461963"/>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4BE735BD-881E-4596-BF57-7BAAEEA66DB2}"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8"/>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defRPr/>
            </a:pPr>
            <a:r>
              <a:rPr lang="es-AR">
                <a:solidFill>
                  <a:srgbClr val="000000"/>
                </a:solidFill>
                <a:ea typeface="MS PGothic" pitchFamily="34" charset="-128"/>
                <a:cs typeface="Osaka"/>
              </a:rPr>
              <a:t>24/04/12</a:t>
            </a:r>
          </a:p>
        </p:txBody>
      </p:sp>
      <p:sp>
        <p:nvSpPr>
          <p:cNvPr id="15363" name="Rectangle 12"/>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defRPr/>
            </a:pPr>
            <a:fld id="{AD71C7AF-F8B6-4365-AB54-B7F2BCB34A7E}" type="slidenum">
              <a:rPr lang="es-AR">
                <a:solidFill>
                  <a:srgbClr val="000000"/>
                </a:solidFill>
                <a:ea typeface="MS PGothic" pitchFamily="34" charset="-128"/>
                <a:cs typeface="Osaka"/>
              </a:rPr>
              <a:pPr fontAlgn="base">
                <a:spcBef>
                  <a:spcPct val="0"/>
                </a:spcBef>
                <a:spcAft>
                  <a:spcPct val="0"/>
                </a:spcAft>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defRPr/>
              </a:pPr>
              <a:t>1</a:t>
            </a:fld>
            <a:endParaRPr lang="es-AR">
              <a:solidFill>
                <a:srgbClr val="000000"/>
              </a:solidFill>
              <a:ea typeface="MS PGothic" pitchFamily="34" charset="-128"/>
              <a:cs typeface="Osaka"/>
            </a:endParaRPr>
          </a:p>
        </p:txBody>
      </p:sp>
      <p:sp>
        <p:nvSpPr>
          <p:cNvPr id="15364" name="Text Box 1"/>
          <p:cNvSpPr txBox="1">
            <a:spLocks noChangeArrowheads="1"/>
          </p:cNvSpPr>
          <p:nvPr/>
        </p:nvSpPr>
        <p:spPr bwMode="auto">
          <a:xfrm>
            <a:off x="3971925" y="0"/>
            <a:ext cx="3033713" cy="455613"/>
          </a:xfrm>
          <a:prstGeom prst="rect">
            <a:avLst/>
          </a:prstGeom>
          <a:noFill/>
          <a:ln w="9525">
            <a:noFill/>
            <a:miter lim="800000"/>
            <a:headEnd/>
            <a:tailEnd/>
          </a:ln>
        </p:spPr>
        <p:txBody>
          <a:bodyPr lIns="91368" tIns="47511" rIns="91368" bIns="47511"/>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1200">
                <a:solidFill>
                  <a:srgbClr val="000000"/>
                </a:solidFill>
                <a:latin typeface="Calibri" pitchFamily="34" charset="0"/>
                <a:ea typeface="MS PGothic" pitchFamily="34" charset="-128"/>
                <a:cs typeface="Osaka"/>
              </a:rPr>
              <a:t>24/04/12</a:t>
            </a:r>
          </a:p>
        </p:txBody>
      </p:sp>
      <p:sp>
        <p:nvSpPr>
          <p:cNvPr id="15365" name="Text Box 2"/>
          <p:cNvSpPr txBox="1">
            <a:spLocks noChangeArrowheads="1"/>
          </p:cNvSpPr>
          <p:nvPr/>
        </p:nvSpPr>
        <p:spPr bwMode="auto">
          <a:xfrm>
            <a:off x="3971925" y="8772525"/>
            <a:ext cx="3033713" cy="455613"/>
          </a:xfrm>
          <a:prstGeom prst="rect">
            <a:avLst/>
          </a:prstGeom>
          <a:noFill/>
          <a:ln w="9525">
            <a:noFill/>
            <a:miter lim="800000"/>
            <a:headEnd/>
            <a:tailEnd/>
          </a:ln>
        </p:spPr>
        <p:txBody>
          <a:bodyPr lIns="91368" tIns="47511" rIns="91368" bIns="47511"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C2EA75-F4AF-4087-89A9-4923391FAFBC}" type="slidenum">
              <a:rPr lang="es-AR" sz="1200">
                <a:solidFill>
                  <a:srgbClr val="000000"/>
                </a:solidFill>
                <a:latin typeface="Calibri" pitchFamily="34" charset="0"/>
                <a:ea typeface="MS PGothic" pitchFamily="34" charset="-128"/>
                <a:cs typeface="Osaka"/>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AR" sz="1200">
              <a:solidFill>
                <a:srgbClr val="000000"/>
              </a:solidFill>
              <a:latin typeface="Calibri" pitchFamily="34" charset="0"/>
              <a:ea typeface="MS PGothic" pitchFamily="34" charset="-128"/>
              <a:cs typeface="Osaka"/>
            </a:endParaRPr>
          </a:p>
        </p:txBody>
      </p:sp>
      <p:sp>
        <p:nvSpPr>
          <p:cNvPr id="15366" name="Text Box 3"/>
          <p:cNvSpPr txBox="1">
            <a:spLocks noChangeArrowheads="1"/>
          </p:cNvSpPr>
          <p:nvPr/>
        </p:nvSpPr>
        <p:spPr bwMode="auto">
          <a:xfrm>
            <a:off x="3971925" y="0"/>
            <a:ext cx="3035300" cy="457200"/>
          </a:xfrm>
          <a:prstGeom prst="rect">
            <a:avLst/>
          </a:prstGeom>
          <a:noFill/>
          <a:ln w="9525">
            <a:noFill/>
            <a:miter lim="800000"/>
            <a:headEnd/>
            <a:tailEnd/>
          </a:ln>
        </p:spPr>
        <p:txBody>
          <a:bodyPr lIns="91368" tIns="47511" rIns="91368" bIns="47511"/>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1200">
                <a:solidFill>
                  <a:srgbClr val="000000"/>
                </a:solidFill>
                <a:latin typeface="Calibri" pitchFamily="34" charset="0"/>
                <a:ea typeface="MS PGothic" pitchFamily="34" charset="-128"/>
                <a:cs typeface="Osaka"/>
              </a:rPr>
              <a:t>24/04/12</a:t>
            </a:r>
          </a:p>
        </p:txBody>
      </p:sp>
      <p:sp>
        <p:nvSpPr>
          <p:cNvPr id="15367" name="Text Box 4"/>
          <p:cNvSpPr txBox="1">
            <a:spLocks noChangeArrowheads="1"/>
          </p:cNvSpPr>
          <p:nvPr/>
        </p:nvSpPr>
        <p:spPr bwMode="auto">
          <a:xfrm>
            <a:off x="3971925" y="8772525"/>
            <a:ext cx="3035300" cy="457200"/>
          </a:xfrm>
          <a:prstGeom prst="rect">
            <a:avLst/>
          </a:prstGeom>
          <a:noFill/>
          <a:ln w="9525">
            <a:noFill/>
            <a:miter lim="800000"/>
            <a:headEnd/>
            <a:tailEnd/>
          </a:ln>
        </p:spPr>
        <p:txBody>
          <a:bodyPr lIns="91368" tIns="47511" rIns="91368" bIns="47511"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D318494-ECA6-41B8-AE3A-DFB639E8A51F}" type="slidenum">
              <a:rPr lang="es-AR" sz="1200">
                <a:solidFill>
                  <a:srgbClr val="000000"/>
                </a:solidFill>
                <a:latin typeface="Calibri" pitchFamily="34" charset="0"/>
                <a:ea typeface="MS PGothic" pitchFamily="34" charset="-128"/>
                <a:cs typeface="Osaka"/>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AR" sz="1200">
              <a:solidFill>
                <a:srgbClr val="000000"/>
              </a:solidFill>
              <a:latin typeface="Calibri" pitchFamily="34" charset="0"/>
              <a:ea typeface="MS PGothic" pitchFamily="34" charset="-128"/>
              <a:cs typeface="Osaka"/>
            </a:endParaRPr>
          </a:p>
        </p:txBody>
      </p:sp>
      <p:sp>
        <p:nvSpPr>
          <p:cNvPr id="15368" name="Rectangle 5"/>
          <p:cNvSpPr>
            <a:spLocks noGrp="1" noRot="1" noChangeAspect="1" noChangeArrowheads="1" noTextEdit="1"/>
          </p:cNvSpPr>
          <p:nvPr>
            <p:ph type="sldImg"/>
          </p:nvPr>
        </p:nvSpPr>
        <p:spPr bwMode="auto">
          <a:xfrm>
            <a:off x="1196975" y="692150"/>
            <a:ext cx="4616450" cy="3463925"/>
          </a:xfrm>
          <a:solidFill>
            <a:srgbClr val="FFFFFF"/>
          </a:solidFill>
          <a:ln>
            <a:solidFill>
              <a:srgbClr val="000000"/>
            </a:solidFill>
            <a:miter lim="800000"/>
            <a:headEnd/>
            <a:tailEnd/>
          </a:ln>
        </p:spPr>
      </p:sp>
      <p:sp>
        <p:nvSpPr>
          <p:cNvPr id="15369" name="Rectangle 6"/>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D5B8B1-3D0D-45F0-970A-72AFDEAFCC37}" type="slidenum">
              <a:rPr lang="es-ES_tradnl">
                <a:cs typeface="Arial" charset="0"/>
              </a:rPr>
              <a:pPr fontAlgn="base">
                <a:spcBef>
                  <a:spcPct val="0"/>
                </a:spcBef>
                <a:spcAft>
                  <a:spcPct val="0"/>
                </a:spcAft>
                <a:defRPr/>
              </a:pPr>
              <a:t>10</a:t>
            </a:fld>
            <a:endParaRPr lang="es-ES_tradn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noTextEdit="1"/>
          </p:cNvSpPr>
          <p:nvPr>
            <p:ph type="sldImg"/>
          </p:nvPr>
        </p:nvSpPr>
        <p:spPr bwMode="auto">
          <a:xfrm>
            <a:off x="1201738" y="692150"/>
            <a:ext cx="4600575" cy="3451225"/>
          </a:xfrm>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ea typeface="MS PGothic" pitchFamily="34" charset="-128"/>
            </a:endParaRPr>
          </a:p>
        </p:txBody>
      </p:sp>
      <p:sp>
        <p:nvSpPr>
          <p:cNvPr id="21507" name="3 Marcador de número de diapositiva"/>
          <p:cNvSpPr txBox="1">
            <a:spLocks noGrp="1"/>
          </p:cNvSpPr>
          <p:nvPr/>
        </p:nvSpPr>
        <p:spPr bwMode="auto">
          <a:xfrm>
            <a:off x="3970338" y="8772525"/>
            <a:ext cx="3038475" cy="461963"/>
          </a:xfrm>
          <a:prstGeom prst="rect">
            <a:avLst/>
          </a:prstGeom>
          <a:noFill/>
          <a:ln>
            <a:miter lim="800000"/>
            <a:headEnd/>
            <a:tailEnd/>
          </a:ln>
        </p:spPr>
        <p:txBody>
          <a:bodyPr lIns="92830" tIns="46415" rIns="92830" bIns="46415" anchor="b"/>
          <a:lstStyle/>
          <a:p>
            <a:pPr algn="r">
              <a:defRPr/>
            </a:pPr>
            <a:fld id="{95C90D76-F6BE-4F55-9955-C872910A5DE1}" type="slidenum">
              <a:rPr lang="es-AR" sz="1200">
                <a:latin typeface="+mn-lt"/>
              </a:rPr>
              <a:pPr algn="r">
                <a:defRPr/>
              </a:pPr>
              <a:t>11</a:t>
            </a:fld>
            <a:endParaRPr lang="es-AR"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23555" name="3 Marcador de número de diapositiva"/>
          <p:cNvSpPr txBox="1">
            <a:spLocks noGrp="1"/>
          </p:cNvSpPr>
          <p:nvPr/>
        </p:nvSpPr>
        <p:spPr bwMode="auto">
          <a:xfrm>
            <a:off x="3970338" y="8772525"/>
            <a:ext cx="3038475" cy="461963"/>
          </a:xfrm>
          <a:prstGeom prst="rect">
            <a:avLst/>
          </a:prstGeom>
          <a:noFill/>
          <a:ln>
            <a:miter lim="800000"/>
            <a:headEnd/>
            <a:tailEnd/>
          </a:ln>
        </p:spPr>
        <p:txBody>
          <a:bodyPr lIns="92830" tIns="46415" rIns="92830" bIns="46415" anchor="b"/>
          <a:lstStyle/>
          <a:p>
            <a:pPr algn="r">
              <a:defRPr/>
            </a:pPr>
            <a:fld id="{E6EB989D-AE7A-444A-9500-0EAA22B16A42}" type="slidenum">
              <a:rPr lang="es-ES_tradnl" sz="1200">
                <a:latin typeface="+mn-lt"/>
              </a:rPr>
              <a:pPr algn="r">
                <a:defRPr/>
              </a:pPr>
              <a:t>12</a:t>
            </a:fld>
            <a:endParaRPr lang="es-ES_tradnl"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23555" name="3 Marcador de número de diapositiva"/>
          <p:cNvSpPr txBox="1">
            <a:spLocks noGrp="1"/>
          </p:cNvSpPr>
          <p:nvPr/>
        </p:nvSpPr>
        <p:spPr bwMode="auto">
          <a:xfrm>
            <a:off x="3970338" y="8772525"/>
            <a:ext cx="3038475" cy="461963"/>
          </a:xfrm>
          <a:prstGeom prst="rect">
            <a:avLst/>
          </a:prstGeom>
          <a:noFill/>
          <a:ln>
            <a:miter lim="800000"/>
            <a:headEnd/>
            <a:tailEnd/>
          </a:ln>
        </p:spPr>
        <p:txBody>
          <a:bodyPr lIns="92830" tIns="46415" rIns="92830" bIns="46415" anchor="b"/>
          <a:lstStyle/>
          <a:p>
            <a:pPr algn="r">
              <a:defRPr/>
            </a:pPr>
            <a:fld id="{0A64A37A-A260-4641-ACE8-EE4E13037692}" type="slidenum">
              <a:rPr lang="es-ES_tradnl" sz="1200">
                <a:latin typeface="+mn-lt"/>
              </a:rPr>
              <a:pPr algn="r">
                <a:defRPr/>
              </a:pPr>
              <a:t>13</a:t>
            </a:fld>
            <a:endParaRPr lang="es-ES_tradnl"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23555" name="3 Marcador de número de diapositiva"/>
          <p:cNvSpPr txBox="1">
            <a:spLocks noGrp="1"/>
          </p:cNvSpPr>
          <p:nvPr/>
        </p:nvSpPr>
        <p:spPr bwMode="auto">
          <a:xfrm>
            <a:off x="3970338" y="8772525"/>
            <a:ext cx="3038475" cy="461963"/>
          </a:xfrm>
          <a:prstGeom prst="rect">
            <a:avLst/>
          </a:prstGeom>
          <a:noFill/>
          <a:ln>
            <a:miter lim="800000"/>
            <a:headEnd/>
            <a:tailEnd/>
          </a:ln>
        </p:spPr>
        <p:txBody>
          <a:bodyPr lIns="92830" tIns="46415" rIns="92830" bIns="46415" anchor="b"/>
          <a:lstStyle/>
          <a:p>
            <a:pPr algn="r">
              <a:defRPr/>
            </a:pPr>
            <a:fld id="{C6350544-FF77-4F84-8113-93BD60E38B86}" type="slidenum">
              <a:rPr lang="es-ES_tradnl" sz="1200">
                <a:latin typeface="+mn-lt"/>
              </a:rPr>
              <a:pPr algn="r">
                <a:defRPr/>
              </a:pPr>
              <a:t>14</a:t>
            </a:fld>
            <a:endParaRPr lang="es-ES_tradnl"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23555" name="3 Marcador de número de diapositiva"/>
          <p:cNvSpPr txBox="1">
            <a:spLocks noGrp="1"/>
          </p:cNvSpPr>
          <p:nvPr/>
        </p:nvSpPr>
        <p:spPr bwMode="auto">
          <a:xfrm>
            <a:off x="3970338" y="8772525"/>
            <a:ext cx="3038475" cy="461963"/>
          </a:xfrm>
          <a:prstGeom prst="rect">
            <a:avLst/>
          </a:prstGeom>
          <a:noFill/>
          <a:ln>
            <a:miter lim="800000"/>
            <a:headEnd/>
            <a:tailEnd/>
          </a:ln>
        </p:spPr>
        <p:txBody>
          <a:bodyPr lIns="92830" tIns="46415" rIns="92830" bIns="46415" anchor="b"/>
          <a:lstStyle/>
          <a:p>
            <a:pPr algn="r">
              <a:defRPr/>
            </a:pPr>
            <a:fld id="{BE2854BC-99A2-4653-9C6F-63D8CEA8932A}" type="slidenum">
              <a:rPr lang="es-ES_tradnl" sz="1200">
                <a:latin typeface="+mn-lt"/>
              </a:rPr>
              <a:pPr algn="r">
                <a:defRPr/>
              </a:pPr>
              <a:t>29</a:t>
            </a:fld>
            <a:endParaRPr lang="es-ES_tradnl"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defRPr/>
            </a:pPr>
            <a:r>
              <a:rPr lang="es-AR">
                <a:solidFill>
                  <a:srgbClr val="000000"/>
                </a:solidFill>
                <a:ea typeface="MS PGothic" pitchFamily="34" charset="-128"/>
                <a:cs typeface="Osaka"/>
              </a:rPr>
              <a:t>24/04/12</a:t>
            </a:r>
          </a:p>
        </p:txBody>
      </p:sp>
      <p:sp>
        <p:nvSpPr>
          <p:cNvPr id="17411" name="Rectangle 12"/>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defRPr/>
            </a:pPr>
            <a:fld id="{C1E17CDB-D133-4F54-AB47-3E3E9573A20D}" type="slidenum">
              <a:rPr lang="es-AR">
                <a:solidFill>
                  <a:srgbClr val="000000"/>
                </a:solidFill>
                <a:ea typeface="MS PGothic" pitchFamily="34" charset="-128"/>
                <a:cs typeface="Osaka"/>
              </a:rPr>
              <a:pPr fontAlgn="base">
                <a:spcBef>
                  <a:spcPct val="0"/>
                </a:spcBef>
                <a:spcAft>
                  <a:spcPct val="0"/>
                </a:spcAft>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defRPr/>
              </a:pPr>
              <a:t>2</a:t>
            </a:fld>
            <a:endParaRPr lang="es-AR">
              <a:solidFill>
                <a:srgbClr val="000000"/>
              </a:solidFill>
              <a:ea typeface="MS PGothic" pitchFamily="34" charset="-128"/>
              <a:cs typeface="Osaka"/>
            </a:endParaRPr>
          </a:p>
        </p:txBody>
      </p:sp>
      <p:sp>
        <p:nvSpPr>
          <p:cNvPr id="17412" name="Text Box 1"/>
          <p:cNvSpPr txBox="1">
            <a:spLocks noChangeArrowheads="1"/>
          </p:cNvSpPr>
          <p:nvPr/>
        </p:nvSpPr>
        <p:spPr bwMode="auto">
          <a:xfrm>
            <a:off x="3971925" y="0"/>
            <a:ext cx="3033713" cy="455613"/>
          </a:xfrm>
          <a:prstGeom prst="rect">
            <a:avLst/>
          </a:prstGeom>
          <a:noFill/>
          <a:ln w="9525">
            <a:noFill/>
            <a:miter lim="800000"/>
            <a:headEnd/>
            <a:tailEnd/>
          </a:ln>
        </p:spPr>
        <p:txBody>
          <a:bodyPr lIns="91368" tIns="47511" rIns="91368" bIns="47511"/>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1200">
                <a:solidFill>
                  <a:srgbClr val="000000"/>
                </a:solidFill>
                <a:latin typeface="Calibri" pitchFamily="34" charset="0"/>
                <a:ea typeface="MS PGothic" pitchFamily="34" charset="-128"/>
                <a:cs typeface="Osaka"/>
              </a:rPr>
              <a:t>24/04/12</a:t>
            </a:r>
          </a:p>
        </p:txBody>
      </p:sp>
      <p:sp>
        <p:nvSpPr>
          <p:cNvPr id="17413" name="Text Box 2"/>
          <p:cNvSpPr txBox="1">
            <a:spLocks noChangeArrowheads="1"/>
          </p:cNvSpPr>
          <p:nvPr/>
        </p:nvSpPr>
        <p:spPr bwMode="auto">
          <a:xfrm>
            <a:off x="3971925" y="8772525"/>
            <a:ext cx="3033713" cy="455613"/>
          </a:xfrm>
          <a:prstGeom prst="rect">
            <a:avLst/>
          </a:prstGeom>
          <a:noFill/>
          <a:ln w="9525">
            <a:noFill/>
            <a:miter lim="800000"/>
            <a:headEnd/>
            <a:tailEnd/>
          </a:ln>
        </p:spPr>
        <p:txBody>
          <a:bodyPr lIns="91368" tIns="47511" rIns="91368" bIns="47511"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C0D9156-F6B5-4D8D-B75D-7CB931ED4F1C}" type="slidenum">
              <a:rPr lang="es-AR" sz="1200">
                <a:solidFill>
                  <a:srgbClr val="000000"/>
                </a:solidFill>
                <a:latin typeface="Calibri" pitchFamily="34" charset="0"/>
                <a:ea typeface="MS PGothic" pitchFamily="34" charset="-128"/>
                <a:cs typeface="Osaka"/>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s-AR" sz="1200">
              <a:solidFill>
                <a:srgbClr val="000000"/>
              </a:solidFill>
              <a:latin typeface="Calibri" pitchFamily="34" charset="0"/>
              <a:ea typeface="MS PGothic" pitchFamily="34" charset="-128"/>
              <a:cs typeface="Osaka"/>
            </a:endParaRPr>
          </a:p>
        </p:txBody>
      </p:sp>
      <p:sp>
        <p:nvSpPr>
          <p:cNvPr id="17414" name="Text Box 3"/>
          <p:cNvSpPr txBox="1">
            <a:spLocks noChangeArrowheads="1"/>
          </p:cNvSpPr>
          <p:nvPr/>
        </p:nvSpPr>
        <p:spPr bwMode="auto">
          <a:xfrm>
            <a:off x="3971925" y="0"/>
            <a:ext cx="3035300" cy="457200"/>
          </a:xfrm>
          <a:prstGeom prst="rect">
            <a:avLst/>
          </a:prstGeom>
          <a:noFill/>
          <a:ln w="9525">
            <a:noFill/>
            <a:miter lim="800000"/>
            <a:headEnd/>
            <a:tailEnd/>
          </a:ln>
        </p:spPr>
        <p:txBody>
          <a:bodyPr lIns="91368" tIns="47511" rIns="91368" bIns="47511"/>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sz="1200">
                <a:solidFill>
                  <a:srgbClr val="000000"/>
                </a:solidFill>
                <a:latin typeface="Calibri" pitchFamily="34" charset="0"/>
                <a:ea typeface="MS PGothic" pitchFamily="34" charset="-128"/>
                <a:cs typeface="Osaka"/>
              </a:rPr>
              <a:t>24/04/12</a:t>
            </a:r>
          </a:p>
        </p:txBody>
      </p:sp>
      <p:sp>
        <p:nvSpPr>
          <p:cNvPr id="17415" name="Text Box 4"/>
          <p:cNvSpPr txBox="1">
            <a:spLocks noChangeArrowheads="1"/>
          </p:cNvSpPr>
          <p:nvPr/>
        </p:nvSpPr>
        <p:spPr bwMode="auto">
          <a:xfrm>
            <a:off x="3971925" y="8772525"/>
            <a:ext cx="3035300" cy="457200"/>
          </a:xfrm>
          <a:prstGeom prst="rect">
            <a:avLst/>
          </a:prstGeom>
          <a:noFill/>
          <a:ln w="9525">
            <a:noFill/>
            <a:miter lim="800000"/>
            <a:headEnd/>
            <a:tailEnd/>
          </a:ln>
        </p:spPr>
        <p:txBody>
          <a:bodyPr lIns="91368" tIns="47511" rIns="91368" bIns="47511"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369DCE-14D9-44A9-A672-EC6B05E85F70}" type="slidenum">
              <a:rPr lang="es-AR" sz="1200">
                <a:solidFill>
                  <a:srgbClr val="000000"/>
                </a:solidFill>
                <a:latin typeface="Calibri" pitchFamily="34" charset="0"/>
                <a:ea typeface="MS PGothic" pitchFamily="34" charset="-128"/>
                <a:cs typeface="Osaka"/>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s-AR" sz="1200">
              <a:solidFill>
                <a:srgbClr val="000000"/>
              </a:solidFill>
              <a:latin typeface="Calibri" pitchFamily="34" charset="0"/>
              <a:ea typeface="MS PGothic" pitchFamily="34" charset="-128"/>
              <a:cs typeface="Osaka"/>
            </a:endParaRPr>
          </a:p>
        </p:txBody>
      </p:sp>
      <p:sp>
        <p:nvSpPr>
          <p:cNvPr id="17416" name="Rectangle 5"/>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7" name="Rectangle 6"/>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tabLst>
                <a:tab pos="0" algn="l"/>
                <a:tab pos="454025" algn="l"/>
                <a:tab pos="909638" algn="l"/>
                <a:tab pos="1365250" algn="l"/>
                <a:tab pos="1822450" algn="l"/>
                <a:tab pos="2278063" algn="l"/>
                <a:tab pos="2733675" algn="l"/>
                <a:tab pos="3190875" algn="l"/>
                <a:tab pos="3646488" algn="l"/>
                <a:tab pos="4102100" algn="l"/>
                <a:tab pos="4559300" algn="l"/>
                <a:tab pos="5014913" algn="l"/>
                <a:tab pos="5470525" algn="l"/>
                <a:tab pos="5926138" algn="l"/>
                <a:tab pos="6383338" algn="l"/>
                <a:tab pos="6838950" algn="l"/>
                <a:tab pos="7294563" algn="l"/>
                <a:tab pos="7751763" algn="l"/>
                <a:tab pos="8207375" algn="l"/>
                <a:tab pos="8662988" algn="l"/>
                <a:tab pos="9120188" algn="l"/>
              </a:tabLst>
            </a:pPr>
            <a:endParaRPr lang="es-ES" smtClean="0">
              <a:ea typeface="MS PGothic" pitchFamily="34" charset="-128"/>
            </a:endParaRPr>
          </a:p>
        </p:txBody>
      </p:sp>
      <p:sp>
        <p:nvSpPr>
          <p:cNvPr id="17418" name="Text Box 7"/>
          <p:cNvSpPr txBox="1">
            <a:spLocks noChangeArrowheads="1"/>
          </p:cNvSpPr>
          <p:nvPr/>
        </p:nvSpPr>
        <p:spPr bwMode="auto">
          <a:xfrm>
            <a:off x="3971925" y="8772525"/>
            <a:ext cx="3036888" cy="461963"/>
          </a:xfrm>
          <a:prstGeom prst="rect">
            <a:avLst/>
          </a:prstGeom>
          <a:noFill/>
          <a:ln w="9525">
            <a:noFill/>
            <a:miter lim="800000"/>
            <a:headEnd/>
            <a:tailEnd/>
          </a:ln>
        </p:spPr>
        <p:txBody>
          <a:bodyPr lIns="91368" tIns="47511" rIns="91368" bIns="47511"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36C5179-56DB-47C5-BA1E-8F0AAF05A82D}" type="slidenum">
              <a:rPr lang="es-AR" sz="1200">
                <a:solidFill>
                  <a:srgbClr val="000000"/>
                </a:solidFill>
                <a:latin typeface="Calibri" pitchFamily="34" charset="0"/>
                <a:ea typeface="MS PGothic" pitchFamily="34" charset="-128"/>
                <a:cs typeface="Osaka"/>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s-AR" sz="1200">
              <a:solidFill>
                <a:srgbClr val="000000"/>
              </a:solidFill>
              <a:latin typeface="Calibri" pitchFamily="34" charset="0"/>
              <a:ea typeface="MS PGothic" pitchFamily="34" charset="-128"/>
              <a:cs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19458" name="2 Marcador de notas"/>
          <p:cNvSpPr>
            <a:spLocks noGrp="1"/>
          </p:cNvSpPr>
          <p:nvPr>
            <p:ph type="body" idx="1"/>
          </p:nvPr>
        </p:nvSpPr>
        <p:spPr bwMode="auto">
          <a:xfrm>
            <a:off x="935038" y="4387850"/>
            <a:ext cx="5140325" cy="4156075"/>
          </a:xfrm>
          <a:noFill/>
        </p:spPr>
        <p:txBody>
          <a:bodyPr wrap="square" numCol="1" anchor="t" anchorCtr="0" compatLnSpc="1">
            <a:prstTxWarp prst="textNoShape">
              <a:avLst/>
            </a:prstTxWarp>
          </a:bodyPr>
          <a:lstStyle/>
          <a:p>
            <a:pPr defTabSz="457200" eaLnBrk="1"/>
            <a:endParaRPr lang="es-ES" alt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21506" name="2 Marcador de notas"/>
          <p:cNvSpPr>
            <a:spLocks noGrp="1"/>
          </p:cNvSpPr>
          <p:nvPr>
            <p:ph type="body" idx="1"/>
          </p:nvPr>
        </p:nvSpPr>
        <p:spPr bwMode="auto">
          <a:xfrm>
            <a:off x="935038" y="4387850"/>
            <a:ext cx="5140325" cy="4156075"/>
          </a:xfrm>
          <a:noFill/>
        </p:spPr>
        <p:txBody>
          <a:bodyPr wrap="square" numCol="1" anchor="t" anchorCtr="0" compatLnSpc="1">
            <a:prstTxWarp prst="textNoShape">
              <a:avLst/>
            </a:prstTxWarp>
          </a:bodyPr>
          <a:lstStyle/>
          <a:p>
            <a:pPr defTabSz="457200" eaLnBrk="1"/>
            <a:endParaRPr lang="es-ES" alt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noTextEdit="1"/>
          </p:cNvSpPr>
          <p:nvPr>
            <p:ph type="sldImg"/>
          </p:nvPr>
        </p:nvSpPr>
        <p:spPr bwMode="auto">
          <a:xfrm>
            <a:off x="1201738" y="692150"/>
            <a:ext cx="4600575" cy="3451225"/>
          </a:xfrm>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ea typeface="MS PGothic" pitchFamily="34" charset="-128"/>
            </a:endParaRPr>
          </a:p>
        </p:txBody>
      </p:sp>
      <p:sp>
        <p:nvSpPr>
          <p:cNvPr id="194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F8FEF-BED5-43B3-A39B-0FA5F79707EB}" type="slidenum">
              <a:rPr lang="es-AR">
                <a:cs typeface="Arial" charset="0"/>
              </a:rPr>
              <a:pPr fontAlgn="base">
                <a:spcBef>
                  <a:spcPct val="0"/>
                </a:spcBef>
                <a:spcAft>
                  <a:spcPct val="0"/>
                </a:spcAft>
                <a:defRPr/>
              </a:pPr>
              <a:t>5</a:t>
            </a:fld>
            <a:endParaRPr lang="es-A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25602" name="2 Marcador de notas"/>
          <p:cNvSpPr>
            <a:spLocks noGrp="1"/>
          </p:cNvSpPr>
          <p:nvPr>
            <p:ph type="body" idx="1"/>
          </p:nvPr>
        </p:nvSpPr>
        <p:spPr bwMode="auto">
          <a:xfrm>
            <a:off x="935038" y="4387850"/>
            <a:ext cx="5140325" cy="4156075"/>
          </a:xfrm>
          <a:noFill/>
        </p:spPr>
        <p:txBody>
          <a:bodyPr wrap="square" numCol="1" anchor="t" anchorCtr="0" compatLnSpc="1">
            <a:prstTxWarp prst="textNoShape">
              <a:avLst/>
            </a:prstTxWarp>
          </a:bodyPr>
          <a:lstStyle/>
          <a:p>
            <a:pPr defTabSz="457200" eaLnBrk="1"/>
            <a:endParaRPr lang="es-ES" alt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27650" name="2 Marcador de notas"/>
          <p:cNvSpPr>
            <a:spLocks noGrp="1"/>
          </p:cNvSpPr>
          <p:nvPr>
            <p:ph type="body" idx="1"/>
          </p:nvPr>
        </p:nvSpPr>
        <p:spPr bwMode="auto">
          <a:xfrm>
            <a:off x="935038" y="4387850"/>
            <a:ext cx="5140325" cy="4156075"/>
          </a:xfrm>
          <a:noFill/>
        </p:spPr>
        <p:txBody>
          <a:bodyPr wrap="square" numCol="1" anchor="t" anchorCtr="0" compatLnSpc="1">
            <a:prstTxWarp prst="textNoShape">
              <a:avLst/>
            </a:prstTxWarp>
          </a:bodyPr>
          <a:lstStyle/>
          <a:p>
            <a:pPr defTabSz="457200" eaLnBrk="1"/>
            <a:endParaRPr lang="es-ES" alt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23555" name="3 Marcador de número de diapositiva"/>
          <p:cNvSpPr txBox="1">
            <a:spLocks noGrp="1"/>
          </p:cNvSpPr>
          <p:nvPr/>
        </p:nvSpPr>
        <p:spPr bwMode="auto">
          <a:xfrm>
            <a:off x="3970338" y="8772525"/>
            <a:ext cx="3038475" cy="461963"/>
          </a:xfrm>
          <a:prstGeom prst="rect">
            <a:avLst/>
          </a:prstGeom>
          <a:noFill/>
          <a:ln>
            <a:miter lim="800000"/>
            <a:headEnd/>
            <a:tailEnd/>
          </a:ln>
        </p:spPr>
        <p:txBody>
          <a:bodyPr lIns="92830" tIns="46415" rIns="92830" bIns="46415" anchor="b"/>
          <a:lstStyle/>
          <a:p>
            <a:pPr algn="r">
              <a:defRPr/>
            </a:pPr>
            <a:fld id="{9404F748-2C0B-4FD8-827E-2B4D46CA3DC7}" type="slidenum">
              <a:rPr lang="es-ES_tradnl" sz="1200">
                <a:latin typeface="+mn-lt"/>
              </a:rPr>
              <a:pPr algn="r">
                <a:defRPr/>
              </a:pPr>
              <a:t>8</a:t>
            </a:fld>
            <a:endParaRPr lang="es-ES_tradnl"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noTextEdit="1"/>
          </p:cNvSpPr>
          <p:nvPr>
            <p:ph type="sldImg"/>
          </p:nvPr>
        </p:nvSpPr>
        <p:spPr bwMode="auto">
          <a:xfrm>
            <a:off x="1201738" y="692150"/>
            <a:ext cx="4600575" cy="3451225"/>
          </a:xfrm>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ea typeface="MS PGothic" pitchFamily="34" charset="-128"/>
            </a:endParaRPr>
          </a:p>
        </p:txBody>
      </p:sp>
      <p:sp>
        <p:nvSpPr>
          <p:cNvPr id="2150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757531-74ED-4FEC-A846-08E7D3F17CD3}" type="slidenum">
              <a:rPr lang="es-AR">
                <a:cs typeface="Arial" charset="0"/>
              </a:rPr>
              <a:pPr fontAlgn="base">
                <a:spcBef>
                  <a:spcPct val="0"/>
                </a:spcBef>
                <a:spcAft>
                  <a:spcPct val="0"/>
                </a:spcAft>
                <a:defRPr/>
              </a:pPr>
              <a:t>9</a:t>
            </a:fld>
            <a:endParaRPr lang="es-A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2A053C-30D6-4F91-B7C0-79AAA6FD9556}"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E3DFF-9F2E-4F06-862C-D40913AF2A44}"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C72101-C424-428F-A426-11BE159225E7}"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DFCB5-C802-4116-941E-850377C594D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CEF5EF-C309-47F6-8EA0-9D34201C0F0F}"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F430AD-E292-4495-A890-A340950E0ECC}"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6E34D2-C1CE-45F3-8B68-E61A26A00C21}"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7D971-07D8-4F1D-BD62-FB8D1D7ECBE5}"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B8F844-8C12-472E-9911-F2A64B04CBB7}" type="datetimeFigureOut">
              <a:rPr lang="en-US"/>
              <a:pPr>
                <a:defRPr/>
              </a:pPr>
              <a:t>9/30/2014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87A8E7-A650-4495-938B-27095149D0D1}"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AA33C4-BA27-4D49-A6B4-0E3114ABF875}"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618232-4BBD-45E2-A2F5-B4CE6F1024B3}"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D77DC8-C83F-46E6-B8D3-082824F1FB58}" type="datetimeFigureOut">
              <a:rPr lang="en-US"/>
              <a:pPr>
                <a:defRPr/>
              </a:pPr>
              <a:t>9/30/2014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F11E05-784D-41E7-AEBD-4FC8F8D4AEEC}"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FD4FC0-0D15-494A-9A5B-F63D517DC758}" type="datetimeFigureOut">
              <a:rPr lang="en-US"/>
              <a:pPr>
                <a:defRPr/>
              </a:pPr>
              <a:t>9/30/2014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D43341-11CF-4ED6-9F5B-E81DE525A01E}"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F2D255-8AF3-4706-99C2-894AD777540F}" type="datetimeFigureOut">
              <a:rPr lang="en-US"/>
              <a:pPr>
                <a:defRPr/>
              </a:pPr>
              <a:t>9/30/2014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294550-EB49-476A-A518-166D48DDD46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2A8649-820A-4C12-864B-EA77FE73D7B7}"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C81D61-D975-4C99-855D-67BCD53FEAD2}"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43FBB-7D9E-4FC0-A564-30E9FF2FD80C}" type="datetimeFigureOut">
              <a:rPr lang="en-US"/>
              <a:pPr>
                <a:defRPr/>
              </a:pPr>
              <a:t>9/30/2014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0F698E-02FB-458B-B469-EBC42CEFBB9C}"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69A9E4-5D4D-419D-BC32-956851C41F4D}" type="datetimeFigureOut">
              <a:rPr lang="en-US"/>
              <a:pPr>
                <a:defRPr/>
              </a:pPr>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E65D19-A65B-4EAA-A664-1B6C67F9F0EC}"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ppdh.mercosur.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8958263" y="3073400"/>
            <a:ext cx="184150" cy="368300"/>
          </a:xfrm>
          <a:prstGeom prst="rect">
            <a:avLst/>
          </a:prstGeom>
          <a:noFill/>
          <a:ln w="9525">
            <a:noFill/>
            <a:miter lim="800000"/>
            <a:headEnd/>
            <a:tailEnd/>
          </a:ln>
        </p:spPr>
        <p:txBody>
          <a:bodyPr wrap="none" anchor="ctr"/>
          <a:lstStyle/>
          <a:p>
            <a:endParaRPr lang="es-AR">
              <a:latin typeface="Calibri" pitchFamily="34" charset="0"/>
            </a:endParaRPr>
          </a:p>
        </p:txBody>
      </p:sp>
      <p:pic>
        <p:nvPicPr>
          <p:cNvPr id="14338" name="Picture 2"/>
          <p:cNvPicPr>
            <a:picLocks noChangeAspect="1" noChangeArrowheads="1"/>
          </p:cNvPicPr>
          <p:nvPr/>
        </p:nvPicPr>
        <p:blipFill>
          <a:blip r:embed="rId3"/>
          <a:srcRect/>
          <a:stretch>
            <a:fillRect/>
          </a:stretch>
        </p:blipFill>
        <p:spPr bwMode="auto">
          <a:xfrm>
            <a:off x="-152400" y="0"/>
            <a:ext cx="9372600" cy="68786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457200" y="1196975"/>
            <a:ext cx="8458200" cy="366713"/>
          </a:xfrm>
          <a:prstGeom prst="rect">
            <a:avLst/>
          </a:prstGeom>
          <a:noFill/>
          <a:ln w="9525">
            <a:noFill/>
            <a:miter lim="800000"/>
            <a:headEnd/>
            <a:tailEnd/>
          </a:ln>
        </p:spPr>
        <p:txBody>
          <a:bodyPr>
            <a:spAutoFit/>
          </a:bodyPr>
          <a:lstStyle/>
          <a:p>
            <a:endParaRPr lang="es-ES">
              <a:latin typeface="Calibri" pitchFamily="34" charset="0"/>
            </a:endParaRPr>
          </a:p>
        </p:txBody>
      </p:sp>
      <p:pic>
        <p:nvPicPr>
          <p:cNvPr id="32770" name="Picture 3"/>
          <p:cNvPicPr>
            <a:picLocks noChangeAspect="1" noChangeArrowheads="1"/>
          </p:cNvPicPr>
          <p:nvPr/>
        </p:nvPicPr>
        <p:blipFill>
          <a:blip r:embed="rId3"/>
          <a:srcRect/>
          <a:stretch>
            <a:fillRect/>
          </a:stretch>
        </p:blipFill>
        <p:spPr bwMode="auto">
          <a:xfrm>
            <a:off x="0" y="0"/>
            <a:ext cx="9144000" cy="1196975"/>
          </a:xfrm>
          <a:prstGeom prst="rect">
            <a:avLst/>
          </a:prstGeom>
          <a:noFill/>
          <a:ln w="9525">
            <a:noFill/>
            <a:miter lim="800000"/>
            <a:headEnd/>
            <a:tailEnd/>
          </a:ln>
        </p:spPr>
      </p:pic>
      <p:sp>
        <p:nvSpPr>
          <p:cNvPr id="32771" name="1 Título"/>
          <p:cNvSpPr txBox="1">
            <a:spLocks/>
          </p:cNvSpPr>
          <p:nvPr/>
        </p:nvSpPr>
        <p:spPr bwMode="auto">
          <a:xfrm>
            <a:off x="-34925" y="457200"/>
            <a:ext cx="9144000" cy="561975"/>
          </a:xfrm>
          <a:prstGeom prst="rect">
            <a:avLst/>
          </a:prstGeom>
          <a:noFill/>
          <a:ln w="9525">
            <a:noFill/>
            <a:miter lim="800000"/>
            <a:headEnd/>
            <a:tailEnd/>
          </a:ln>
        </p:spPr>
        <p:txBody>
          <a:bodyPr/>
          <a:lstStyle/>
          <a:p>
            <a:pPr algn="ctr"/>
            <a:endParaRPr lang="es-AR" sz="2200">
              <a:solidFill>
                <a:schemeClr val="bg1"/>
              </a:solidFill>
              <a:latin typeface="Calibri" pitchFamily="34" charset="0"/>
              <a:ea typeface="MS PGothic" pitchFamily="34" charset="-128"/>
            </a:endParaRPr>
          </a:p>
        </p:txBody>
      </p:sp>
      <p:sp>
        <p:nvSpPr>
          <p:cNvPr id="32772" name="Text Box 5"/>
          <p:cNvSpPr txBox="1">
            <a:spLocks noChangeArrowheads="1"/>
          </p:cNvSpPr>
          <p:nvPr/>
        </p:nvSpPr>
        <p:spPr bwMode="auto">
          <a:xfrm>
            <a:off x="304800" y="2286000"/>
            <a:ext cx="8610600" cy="2101850"/>
          </a:xfrm>
          <a:prstGeom prst="rect">
            <a:avLst/>
          </a:prstGeom>
          <a:noFill/>
          <a:ln w="9525">
            <a:noFill/>
            <a:miter lim="800000"/>
            <a:headEnd/>
            <a:tailEnd/>
          </a:ln>
        </p:spPr>
        <p:txBody>
          <a:bodyPr>
            <a:spAutoFit/>
          </a:bodyPr>
          <a:lstStyle/>
          <a:p>
            <a:r>
              <a:rPr lang="es-ES" sz="2200"/>
              <a:t>Se trata de promover medidas que tiendan a transformar las condiciones que determinan la desigualdad en el acceso a derechos vinculadas con injusticias de diversa índole: socio-económica, étnicas, raciales, de género, identidad sexual, discapacidad. </a:t>
            </a:r>
          </a:p>
          <a:p>
            <a:endParaRPr lang="es-ES" sz="2200"/>
          </a:p>
        </p:txBody>
      </p:sp>
      <p:sp>
        <p:nvSpPr>
          <p:cNvPr id="32773" name="Text Box 6"/>
          <p:cNvSpPr txBox="1">
            <a:spLocks noChangeArrowheads="1"/>
          </p:cNvSpPr>
          <p:nvPr/>
        </p:nvSpPr>
        <p:spPr bwMode="auto">
          <a:xfrm>
            <a:off x="533400" y="457200"/>
            <a:ext cx="7772400" cy="579438"/>
          </a:xfrm>
          <a:prstGeom prst="rect">
            <a:avLst/>
          </a:prstGeom>
          <a:noFill/>
          <a:ln w="9525">
            <a:noFill/>
            <a:miter lim="800000"/>
            <a:headEnd/>
            <a:tailEnd/>
          </a:ln>
        </p:spPr>
        <p:txBody>
          <a:bodyPr>
            <a:spAutoFit/>
          </a:bodyPr>
          <a:lstStyle/>
          <a:p>
            <a:r>
              <a:rPr lang="es-ES" sz="3200" b="1">
                <a:solidFill>
                  <a:schemeClr val="bg1"/>
                </a:solidFill>
              </a:rPr>
              <a:t>Igualdad: dimensión sustantiva</a:t>
            </a:r>
            <a:endParaRPr lang="es-ES" sz="3200">
              <a:solidFill>
                <a:schemeClr val="bg1"/>
              </a:solidFill>
            </a:endParaRPr>
          </a:p>
        </p:txBody>
      </p:sp>
      <p:pic>
        <p:nvPicPr>
          <p:cNvPr id="32774" name="Picture 5"/>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219200"/>
            <a:ext cx="8610600" cy="5638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solidFill>
                  <a:schemeClr val="tx1"/>
                </a:solidFill>
                <a:latin typeface="Arial" charset="0"/>
                <a:cs typeface="Arial" charset="0"/>
              </a:rPr>
              <a:t>El reconocimiento de la diferencia pero sin que ésta se plasme en desigualdad es uno de los desafíos más complejos para las sociedades democráticas que pretenden consolidar procesos de igualdad. </a:t>
            </a:r>
          </a:p>
          <a:p>
            <a:pPr algn="ctr">
              <a:defRPr/>
            </a:pPr>
            <a:endParaRPr lang="es-ES">
              <a:solidFill>
                <a:schemeClr val="tx1"/>
              </a:solidFill>
              <a:latin typeface="Arial" charset="0"/>
              <a:cs typeface="Arial" charset="0"/>
            </a:endParaRPr>
          </a:p>
          <a:p>
            <a:pPr algn="ctr">
              <a:defRPr/>
            </a:pPr>
            <a:r>
              <a:rPr lang="es-ES">
                <a:solidFill>
                  <a:schemeClr val="tx1"/>
                </a:solidFill>
                <a:latin typeface="Arial" charset="0"/>
                <a:cs typeface="Arial" charset="0"/>
              </a:rPr>
              <a:t>Asimismo, la brecha entre el reconocimiento de la igualdad en el plano normativo y la consolidación de una igualdad en el ejercicio efectivo de los derechos se plantea como una tensión permanente y un proceso de construcción política no exenta de conflicto. </a:t>
            </a:r>
          </a:p>
          <a:p>
            <a:pPr algn="ctr">
              <a:defRPr/>
            </a:pPr>
            <a:endParaRPr lang="en-US">
              <a:solidFill>
                <a:schemeClr val="tx1"/>
              </a:solidFill>
              <a:latin typeface="Arial" charset="0"/>
              <a:cs typeface="Arial" charset="0"/>
            </a:endParaRPr>
          </a:p>
          <a:p>
            <a:pPr>
              <a:defRPr/>
            </a:pPr>
            <a:r>
              <a:rPr lang="es-ES">
                <a:solidFill>
                  <a:schemeClr val="tx1"/>
                </a:solidFill>
                <a:latin typeface="Arial" charset="0"/>
                <a:cs typeface="Arial" charset="0"/>
              </a:rPr>
              <a:t>Posicionamiento activo por parte del Estado a través de un modelo de desarrollo basado en el crecimiento con inclusión social, políticas tributarias y fiscales progresivas, políticas sociales universales, medidas de acción afirmativa y enfoques diferenciados dirigidos a grupos históricamente excluidos y/o relegados. </a:t>
            </a:r>
            <a:endParaRPr lang="es-AR">
              <a:solidFill>
                <a:schemeClr val="tx1"/>
              </a:solidFill>
              <a:latin typeface="Arial" charset="0"/>
              <a:cs typeface="Arial" charset="0"/>
            </a:endParaRPr>
          </a:p>
        </p:txBody>
      </p:sp>
      <p:pic>
        <p:nvPicPr>
          <p:cNvPr id="34818" name="Picture 3"/>
          <p:cNvPicPr>
            <a:picLocks noChangeAspect="1" noChangeArrowheads="1"/>
          </p:cNvPicPr>
          <p:nvPr/>
        </p:nvPicPr>
        <p:blipFill>
          <a:blip r:embed="rId3"/>
          <a:srcRect/>
          <a:stretch>
            <a:fillRect/>
          </a:stretch>
        </p:blipFill>
        <p:spPr bwMode="auto">
          <a:xfrm>
            <a:off x="0" y="0"/>
            <a:ext cx="9144000" cy="1196975"/>
          </a:xfrm>
          <a:prstGeom prst="rect">
            <a:avLst/>
          </a:prstGeom>
          <a:noFill/>
          <a:ln w="9525">
            <a:noFill/>
            <a:miter lim="800000"/>
            <a:headEnd/>
            <a:tailEnd/>
          </a:ln>
        </p:spPr>
      </p:pic>
      <p:sp>
        <p:nvSpPr>
          <p:cNvPr id="34819" name="1 Título"/>
          <p:cNvSpPr>
            <a:spLocks noGrp="1"/>
          </p:cNvSpPr>
          <p:nvPr>
            <p:ph type="title" idx="4294967295"/>
          </p:nvPr>
        </p:nvSpPr>
        <p:spPr>
          <a:xfrm>
            <a:off x="0" y="152400"/>
            <a:ext cx="9144000" cy="561975"/>
          </a:xfrm>
        </p:spPr>
        <p:txBody>
          <a:bodyPr anchor="t"/>
          <a:lstStyle/>
          <a:p>
            <a:pPr eaLnBrk="1" hangingPunct="1"/>
            <a:r>
              <a:rPr lang="es-ES" sz="3200" b="1" smtClean="0">
                <a:solidFill>
                  <a:schemeClr val="bg1"/>
                </a:solidFill>
              </a:rPr>
              <a:t>tensión y desafío inherente a las democracias en economías capitalistas</a:t>
            </a:r>
            <a:endParaRPr lang="es-AR" sz="3200" smtClean="0">
              <a:solidFill>
                <a:schemeClr val="bg1"/>
              </a:solidFill>
            </a:endParaRPr>
          </a:p>
        </p:txBody>
      </p:sp>
      <p:pic>
        <p:nvPicPr>
          <p:cNvPr id="34820" name="Picture 1"/>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457200" y="1196975"/>
            <a:ext cx="8458200" cy="366713"/>
          </a:xfrm>
          <a:prstGeom prst="rect">
            <a:avLst/>
          </a:prstGeom>
          <a:noFill/>
          <a:ln w="9525">
            <a:noFill/>
            <a:miter lim="800000"/>
            <a:headEnd/>
            <a:tailEnd/>
          </a:ln>
        </p:spPr>
        <p:txBody>
          <a:bodyPr>
            <a:spAutoFit/>
          </a:bodyPr>
          <a:lstStyle/>
          <a:p>
            <a:endParaRPr lang="es-ES">
              <a:latin typeface="Calibri" pitchFamily="34" charset="0"/>
            </a:endParaRPr>
          </a:p>
        </p:txBody>
      </p:sp>
      <p:pic>
        <p:nvPicPr>
          <p:cNvPr id="36866" name="Picture 3"/>
          <p:cNvPicPr>
            <a:picLocks noChangeAspect="1" noChangeArrowheads="1"/>
          </p:cNvPicPr>
          <p:nvPr/>
        </p:nvPicPr>
        <p:blipFill>
          <a:blip r:embed="rId3"/>
          <a:srcRect/>
          <a:stretch>
            <a:fillRect/>
          </a:stretch>
        </p:blipFill>
        <p:spPr bwMode="auto">
          <a:xfrm>
            <a:off x="0" y="0"/>
            <a:ext cx="9144000" cy="914400"/>
          </a:xfrm>
          <a:prstGeom prst="rect">
            <a:avLst/>
          </a:prstGeom>
          <a:noFill/>
          <a:ln w="9525">
            <a:noFill/>
            <a:miter lim="800000"/>
            <a:headEnd/>
            <a:tailEnd/>
          </a:ln>
        </p:spPr>
      </p:pic>
      <p:sp>
        <p:nvSpPr>
          <p:cNvPr id="36867" name="1 Título"/>
          <p:cNvSpPr txBox="1">
            <a:spLocks/>
          </p:cNvSpPr>
          <p:nvPr/>
        </p:nvSpPr>
        <p:spPr bwMode="auto">
          <a:xfrm>
            <a:off x="-34925" y="457200"/>
            <a:ext cx="9144000" cy="561975"/>
          </a:xfrm>
          <a:prstGeom prst="rect">
            <a:avLst/>
          </a:prstGeom>
          <a:noFill/>
          <a:ln w="9525">
            <a:noFill/>
            <a:miter lim="800000"/>
            <a:headEnd/>
            <a:tailEnd/>
          </a:ln>
        </p:spPr>
        <p:txBody>
          <a:bodyPr/>
          <a:lstStyle/>
          <a:p>
            <a:pPr algn="ctr"/>
            <a:endParaRPr lang="es-AR" sz="2200">
              <a:solidFill>
                <a:schemeClr val="bg1"/>
              </a:solidFill>
              <a:latin typeface="Calibri" pitchFamily="34" charset="0"/>
              <a:ea typeface="MS PGothic" pitchFamily="34" charset="-128"/>
            </a:endParaRPr>
          </a:p>
        </p:txBody>
      </p:sp>
      <p:sp>
        <p:nvSpPr>
          <p:cNvPr id="36868" name="Text Box 6"/>
          <p:cNvSpPr txBox="1">
            <a:spLocks noChangeArrowheads="1"/>
          </p:cNvSpPr>
          <p:nvPr/>
        </p:nvSpPr>
        <p:spPr bwMode="auto">
          <a:xfrm>
            <a:off x="304800" y="304800"/>
            <a:ext cx="8305800" cy="457200"/>
          </a:xfrm>
          <a:prstGeom prst="rect">
            <a:avLst/>
          </a:prstGeom>
          <a:noFill/>
          <a:ln w="9525">
            <a:noFill/>
            <a:miter lim="800000"/>
            <a:headEnd/>
            <a:tailEnd/>
          </a:ln>
        </p:spPr>
        <p:txBody>
          <a:bodyPr>
            <a:spAutoFit/>
          </a:bodyPr>
          <a:lstStyle/>
          <a:p>
            <a:r>
              <a:rPr lang="es-ES_tradnl" sz="2400" b="1">
                <a:solidFill>
                  <a:schemeClr val="bg1"/>
                </a:solidFill>
              </a:rPr>
              <a:t>Reconocimiento y justicia distributiva</a:t>
            </a:r>
            <a:endParaRPr lang="es-ES" sz="2400">
              <a:solidFill>
                <a:schemeClr val="bg1"/>
              </a:solidFill>
            </a:endParaRPr>
          </a:p>
        </p:txBody>
      </p:sp>
      <p:pic>
        <p:nvPicPr>
          <p:cNvPr id="36869" name="Picture 5"/>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
        <p:nvSpPr>
          <p:cNvPr id="36870" name="Text Box 5"/>
          <p:cNvSpPr txBox="1">
            <a:spLocks noChangeArrowheads="1"/>
          </p:cNvSpPr>
          <p:nvPr/>
        </p:nvSpPr>
        <p:spPr bwMode="auto">
          <a:xfrm>
            <a:off x="228600" y="990600"/>
            <a:ext cx="8915400" cy="6121400"/>
          </a:xfrm>
          <a:prstGeom prst="rect">
            <a:avLst/>
          </a:prstGeom>
          <a:noFill/>
          <a:ln w="9525">
            <a:noFill/>
            <a:miter lim="800000"/>
            <a:headEnd/>
            <a:tailEnd/>
          </a:ln>
        </p:spPr>
        <p:txBody>
          <a:bodyPr>
            <a:spAutoFit/>
          </a:bodyPr>
          <a:lstStyle/>
          <a:p>
            <a:r>
              <a:rPr lang="es-ES_tradnl" sz="2200"/>
              <a:t>La implementación de políticas de inclusión que tiendan a construir igualdad efectiva plantea el desafío de actuar en simultáneo en diferentes planos. </a:t>
            </a:r>
          </a:p>
          <a:p>
            <a:endParaRPr lang="es-ES_tradnl" sz="2200"/>
          </a:p>
          <a:p>
            <a:r>
              <a:rPr lang="es-ES_tradnl" sz="2200"/>
              <a:t>Las políticas de igualdad no deben acotar su acción sólo a una de las dimensiones donde se plasma la desigualdad, sino que requieren políticas integrales que combinen redistribución, participación y reconocimiento.</a:t>
            </a:r>
          </a:p>
          <a:p>
            <a:endParaRPr lang="es-ES_tradnl" sz="2200"/>
          </a:p>
          <a:p>
            <a:r>
              <a:rPr lang="es-ES_tradnl" sz="2200"/>
              <a:t>Falsa dicotomía: entre la dimensión económica y social (las políticas distributivas) versus la dimensión cultural e identitaria (que prioza el reconocimiento y las políticas de identidad). </a:t>
            </a:r>
          </a:p>
          <a:p>
            <a:endParaRPr lang="es-ES_tradnl" sz="2200"/>
          </a:p>
          <a:p>
            <a:r>
              <a:rPr lang="es-ES_tradnl" sz="2200"/>
              <a:t>N. Fraser: ninguna dimensión por separado resulta suficiente para construir igualdad, ya que esta debe entenderse como un binomio ligado tanto a la diferencia y la diversidad como a la justicia distributiva en el acceso a bienes y servicios.</a:t>
            </a:r>
            <a:endParaRPr lang="es-ES" sz="2200"/>
          </a:p>
          <a:p>
            <a:endParaRPr lang="es-ES"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457200" y="1196975"/>
            <a:ext cx="8458200" cy="366713"/>
          </a:xfrm>
          <a:prstGeom prst="rect">
            <a:avLst/>
          </a:prstGeom>
          <a:noFill/>
          <a:ln w="9525">
            <a:noFill/>
            <a:miter lim="800000"/>
            <a:headEnd/>
            <a:tailEnd/>
          </a:ln>
        </p:spPr>
        <p:txBody>
          <a:bodyPr>
            <a:spAutoFit/>
          </a:bodyPr>
          <a:lstStyle/>
          <a:p>
            <a:endParaRPr lang="es-ES">
              <a:latin typeface="Calibri" pitchFamily="34" charset="0"/>
            </a:endParaRPr>
          </a:p>
        </p:txBody>
      </p:sp>
      <p:pic>
        <p:nvPicPr>
          <p:cNvPr id="38914" name="Picture 3"/>
          <p:cNvPicPr>
            <a:picLocks noChangeAspect="1" noChangeArrowheads="1"/>
          </p:cNvPicPr>
          <p:nvPr/>
        </p:nvPicPr>
        <p:blipFill>
          <a:blip r:embed="rId3"/>
          <a:srcRect/>
          <a:stretch>
            <a:fillRect/>
          </a:stretch>
        </p:blipFill>
        <p:spPr bwMode="auto">
          <a:xfrm>
            <a:off x="0" y="0"/>
            <a:ext cx="9144000" cy="914400"/>
          </a:xfrm>
          <a:prstGeom prst="rect">
            <a:avLst/>
          </a:prstGeom>
          <a:noFill/>
          <a:ln w="9525">
            <a:noFill/>
            <a:miter lim="800000"/>
            <a:headEnd/>
            <a:tailEnd/>
          </a:ln>
        </p:spPr>
      </p:pic>
      <p:sp>
        <p:nvSpPr>
          <p:cNvPr id="38915" name="1 Título"/>
          <p:cNvSpPr txBox="1">
            <a:spLocks/>
          </p:cNvSpPr>
          <p:nvPr/>
        </p:nvSpPr>
        <p:spPr bwMode="auto">
          <a:xfrm>
            <a:off x="0" y="457200"/>
            <a:ext cx="9144000" cy="304800"/>
          </a:xfrm>
          <a:prstGeom prst="rect">
            <a:avLst/>
          </a:prstGeom>
          <a:noFill/>
          <a:ln w="9525">
            <a:noFill/>
            <a:miter lim="800000"/>
            <a:headEnd/>
            <a:tailEnd/>
          </a:ln>
        </p:spPr>
        <p:txBody>
          <a:bodyPr/>
          <a:lstStyle/>
          <a:p>
            <a:pPr algn="ctr"/>
            <a:endParaRPr lang="es-AR" sz="2200">
              <a:solidFill>
                <a:schemeClr val="bg1"/>
              </a:solidFill>
              <a:latin typeface="Calibri" pitchFamily="34" charset="0"/>
              <a:ea typeface="MS PGothic" pitchFamily="34" charset="-128"/>
            </a:endParaRPr>
          </a:p>
        </p:txBody>
      </p:sp>
      <p:sp>
        <p:nvSpPr>
          <p:cNvPr id="38916" name="Text Box 5"/>
          <p:cNvSpPr txBox="1">
            <a:spLocks noChangeArrowheads="1"/>
          </p:cNvSpPr>
          <p:nvPr/>
        </p:nvSpPr>
        <p:spPr bwMode="auto">
          <a:xfrm>
            <a:off x="1066800" y="228600"/>
            <a:ext cx="6858000" cy="457200"/>
          </a:xfrm>
          <a:prstGeom prst="rect">
            <a:avLst/>
          </a:prstGeom>
          <a:noFill/>
          <a:ln w="9525">
            <a:noFill/>
            <a:miter lim="800000"/>
            <a:headEnd/>
            <a:tailEnd/>
          </a:ln>
        </p:spPr>
        <p:txBody>
          <a:bodyPr>
            <a:spAutoFit/>
          </a:bodyPr>
          <a:lstStyle/>
          <a:p>
            <a:pPr>
              <a:spcBef>
                <a:spcPct val="50000"/>
              </a:spcBef>
            </a:pPr>
            <a:r>
              <a:rPr lang="en-US" sz="2400">
                <a:solidFill>
                  <a:schemeClr val="bg1"/>
                </a:solidFill>
              </a:rPr>
              <a:t>Ciudadanía y enfoque de derechos</a:t>
            </a:r>
            <a:endParaRPr lang="es-ES" sz="2400">
              <a:solidFill>
                <a:schemeClr val="bg1"/>
              </a:solidFill>
            </a:endParaRPr>
          </a:p>
        </p:txBody>
      </p:sp>
      <p:sp>
        <p:nvSpPr>
          <p:cNvPr id="38917" name="Text Box 6"/>
          <p:cNvSpPr txBox="1">
            <a:spLocks noChangeArrowheads="1"/>
          </p:cNvSpPr>
          <p:nvPr/>
        </p:nvSpPr>
        <p:spPr bwMode="auto">
          <a:xfrm>
            <a:off x="152400" y="1284288"/>
            <a:ext cx="8915400" cy="5040312"/>
          </a:xfrm>
          <a:prstGeom prst="rect">
            <a:avLst/>
          </a:prstGeom>
          <a:noFill/>
          <a:ln w="9525">
            <a:noFill/>
            <a:miter lim="800000"/>
            <a:headEnd/>
            <a:tailEnd/>
          </a:ln>
        </p:spPr>
        <p:txBody>
          <a:bodyPr>
            <a:spAutoFit/>
          </a:bodyPr>
          <a:lstStyle/>
          <a:p>
            <a:pPr>
              <a:spcBef>
                <a:spcPct val="50000"/>
              </a:spcBef>
            </a:pPr>
            <a:r>
              <a:rPr lang="es-ES_tradnl"/>
              <a:t>El enfoque de derechos da mayor relevancia a los aspectos normativos y jurídicos. </a:t>
            </a:r>
          </a:p>
          <a:p>
            <a:pPr>
              <a:spcBef>
                <a:spcPct val="50000"/>
              </a:spcBef>
            </a:pPr>
            <a:r>
              <a:rPr lang="es-ES_tradnl"/>
              <a:t>La perspectiva de la ciudadanía tiende a ponderar más la dimensión social e identitaria en tanto proceso de construcción colectiva. </a:t>
            </a:r>
          </a:p>
          <a:p>
            <a:pPr>
              <a:spcBef>
                <a:spcPct val="50000"/>
              </a:spcBef>
            </a:pPr>
            <a:r>
              <a:rPr lang="es-ES_tradnl"/>
              <a:t>Estos énfasis refieren a aspectos sustantivos que no resultan excluyentes entre sí, sino más bien complementarios. </a:t>
            </a:r>
          </a:p>
          <a:p>
            <a:pPr>
              <a:spcBef>
                <a:spcPct val="50000"/>
              </a:spcBef>
            </a:pPr>
            <a:r>
              <a:rPr lang="es-ES_tradnl"/>
              <a:t>Un aspecto que puede resultar disonante entre ambos marcos conceptuales es aquel que atañe al clivaje identitario: </a:t>
            </a:r>
          </a:p>
          <a:p>
            <a:pPr lvl="1">
              <a:spcBef>
                <a:spcPct val="50000"/>
              </a:spcBef>
            </a:pPr>
            <a:r>
              <a:rPr lang="es-ES_tradnl"/>
              <a:t>la teoría de la ciudadanía pone especial énfasis en el carácter societal de la ciudadanía: la pertenencia a una comunidad política (un “nosotros”) da acceso a derechos y obligaciones (y nos diferencia de los “otros”), </a:t>
            </a:r>
          </a:p>
          <a:p>
            <a:pPr lvl="1">
              <a:spcBef>
                <a:spcPct val="50000"/>
              </a:spcBef>
            </a:pPr>
            <a:r>
              <a:rPr lang="es-ES_tradnl"/>
              <a:t>el enfoque de derechos, si bien no desconoce estos procesos efectivos de construcción identitaria, marca un deber ser igualitarista que trasciende esa pertenencia y postula el acceso a derechos a escala universal. </a:t>
            </a:r>
          </a:p>
          <a:p>
            <a:pPr>
              <a:spcBef>
                <a:spcPct val="50000"/>
              </a:spcBef>
            </a:pPr>
            <a:r>
              <a:rPr lang="es-ES_tradnl"/>
              <a:t>En ambas concepciones, el Estado es el principal garante del acceso efectivo a los derechos fundamentales por parte de los ciudadanos.</a:t>
            </a:r>
            <a:endParaRPr lang="es-ES"/>
          </a:p>
        </p:txBody>
      </p:sp>
      <p:pic>
        <p:nvPicPr>
          <p:cNvPr id="38918" name="Picture 5"/>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457200" y="1196975"/>
            <a:ext cx="8458200" cy="366713"/>
          </a:xfrm>
          <a:prstGeom prst="rect">
            <a:avLst/>
          </a:prstGeom>
          <a:noFill/>
          <a:ln w="9525">
            <a:noFill/>
            <a:miter lim="800000"/>
            <a:headEnd/>
            <a:tailEnd/>
          </a:ln>
        </p:spPr>
        <p:txBody>
          <a:bodyPr>
            <a:spAutoFit/>
          </a:bodyPr>
          <a:lstStyle/>
          <a:p>
            <a:endParaRPr lang="es-ES">
              <a:latin typeface="Calibri" pitchFamily="34" charset="0"/>
            </a:endParaRPr>
          </a:p>
        </p:txBody>
      </p:sp>
      <p:pic>
        <p:nvPicPr>
          <p:cNvPr id="40962" name="Picture 3"/>
          <p:cNvPicPr>
            <a:picLocks noChangeAspect="1" noChangeArrowheads="1"/>
          </p:cNvPicPr>
          <p:nvPr/>
        </p:nvPicPr>
        <p:blipFill>
          <a:blip r:embed="rId3"/>
          <a:srcRect/>
          <a:stretch>
            <a:fillRect/>
          </a:stretch>
        </p:blipFill>
        <p:spPr bwMode="auto">
          <a:xfrm>
            <a:off x="0" y="0"/>
            <a:ext cx="9144000" cy="1196975"/>
          </a:xfrm>
          <a:prstGeom prst="rect">
            <a:avLst/>
          </a:prstGeom>
          <a:noFill/>
          <a:ln w="9525">
            <a:noFill/>
            <a:miter lim="800000"/>
            <a:headEnd/>
            <a:tailEnd/>
          </a:ln>
        </p:spPr>
      </p:pic>
      <p:sp>
        <p:nvSpPr>
          <p:cNvPr id="40963" name="1 Título"/>
          <p:cNvSpPr txBox="1">
            <a:spLocks/>
          </p:cNvSpPr>
          <p:nvPr/>
        </p:nvSpPr>
        <p:spPr bwMode="auto">
          <a:xfrm>
            <a:off x="0" y="457200"/>
            <a:ext cx="9144000" cy="561975"/>
          </a:xfrm>
          <a:prstGeom prst="rect">
            <a:avLst/>
          </a:prstGeom>
          <a:noFill/>
          <a:ln w="9525">
            <a:noFill/>
            <a:miter lim="800000"/>
            <a:headEnd/>
            <a:tailEnd/>
          </a:ln>
        </p:spPr>
        <p:txBody>
          <a:bodyPr/>
          <a:lstStyle/>
          <a:p>
            <a:pPr algn="ctr"/>
            <a:r>
              <a:rPr lang="es-AR" sz="2200">
                <a:solidFill>
                  <a:schemeClr val="bg1"/>
                </a:solidFill>
                <a:latin typeface="Calibri" pitchFamily="34" charset="0"/>
                <a:ea typeface="MS PGothic" pitchFamily="34" charset="-128"/>
              </a:rPr>
              <a:t>Desafíos: brechas de desigualdad</a:t>
            </a:r>
          </a:p>
        </p:txBody>
      </p:sp>
      <p:sp>
        <p:nvSpPr>
          <p:cNvPr id="40964" name="Text Box 10"/>
          <p:cNvSpPr txBox="1">
            <a:spLocks noChangeArrowheads="1"/>
          </p:cNvSpPr>
          <p:nvPr/>
        </p:nvSpPr>
        <p:spPr bwMode="auto">
          <a:xfrm>
            <a:off x="381000" y="1447800"/>
            <a:ext cx="8458200" cy="4838700"/>
          </a:xfrm>
          <a:prstGeom prst="rect">
            <a:avLst/>
          </a:prstGeom>
          <a:noFill/>
          <a:ln w="9525">
            <a:noFill/>
            <a:miter lim="800000"/>
            <a:headEnd/>
            <a:tailEnd/>
          </a:ln>
        </p:spPr>
        <p:txBody>
          <a:bodyPr>
            <a:spAutoFit/>
          </a:bodyPr>
          <a:lstStyle/>
          <a:p>
            <a:pPr>
              <a:spcBef>
                <a:spcPct val="50000"/>
              </a:spcBef>
              <a:buFontTx/>
              <a:buChar char="•"/>
            </a:pPr>
            <a:r>
              <a:rPr lang="es-AR" sz="2400"/>
              <a:t>Desigualdad en la distribución del ingreso.</a:t>
            </a:r>
          </a:p>
          <a:p>
            <a:pPr>
              <a:spcBef>
                <a:spcPct val="50000"/>
              </a:spcBef>
              <a:buFontTx/>
              <a:buChar char="•"/>
            </a:pPr>
            <a:r>
              <a:rPr lang="es-AR" sz="2400"/>
              <a:t>Enclaves territoriales de pobreza y segregación social: </a:t>
            </a:r>
          </a:p>
          <a:p>
            <a:pPr>
              <a:spcBef>
                <a:spcPct val="50000"/>
              </a:spcBef>
              <a:buFontTx/>
              <a:buChar char="•"/>
            </a:pPr>
            <a:r>
              <a:rPr lang="es-AR" sz="2400"/>
              <a:t>Dificultades de acceso al empleo formal:</a:t>
            </a:r>
          </a:p>
          <a:p>
            <a:pPr>
              <a:spcBef>
                <a:spcPct val="50000"/>
              </a:spcBef>
              <a:buFontTx/>
              <a:buChar char="•"/>
            </a:pPr>
            <a:r>
              <a:rPr lang="es-AR" sz="2400"/>
              <a:t>Mayores niveles de pobreza en pueblos originarios y afrodescendientes</a:t>
            </a:r>
          </a:p>
          <a:p>
            <a:pPr>
              <a:spcBef>
                <a:spcPct val="50000"/>
              </a:spcBef>
              <a:buFontTx/>
              <a:buChar char="•"/>
            </a:pPr>
            <a:r>
              <a:rPr lang="es-AR" sz="2400"/>
              <a:t>Discriminación laboral de los jóvenes de pueblos originarios y afrodescendientes</a:t>
            </a:r>
          </a:p>
          <a:p>
            <a:pPr>
              <a:spcBef>
                <a:spcPct val="50000"/>
              </a:spcBef>
              <a:buFontTx/>
              <a:buChar char="•"/>
            </a:pPr>
            <a:r>
              <a:rPr lang="es-AR" sz="2400"/>
              <a:t>Estructura del cuidado sustentada por las mujeres</a:t>
            </a:r>
          </a:p>
          <a:p>
            <a:pPr>
              <a:spcBef>
                <a:spcPct val="50000"/>
              </a:spcBef>
              <a:buFontTx/>
              <a:buChar char="•"/>
            </a:pPr>
            <a:r>
              <a:rPr lang="es-AR" sz="2400"/>
              <a:t>Déficit de políticas integrales de inclusión para personas con discapacidad</a:t>
            </a:r>
            <a:endParaRPr lang="es-ES" sz="2400"/>
          </a:p>
        </p:txBody>
      </p:sp>
      <p:pic>
        <p:nvPicPr>
          <p:cNvPr id="40965" name="Picture 5"/>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381000" y="228600"/>
            <a:ext cx="8534400" cy="1066800"/>
          </a:xfrm>
        </p:spPr>
        <p:txBody>
          <a:bodyPr/>
          <a:lstStyle/>
          <a:p>
            <a:endParaRPr lang="es-ES" sz="4000" smtClean="0"/>
          </a:p>
        </p:txBody>
      </p:sp>
      <p:sp>
        <p:nvSpPr>
          <p:cNvPr id="43010" name="Rectangle 3"/>
          <p:cNvSpPr>
            <a:spLocks noGrp="1"/>
          </p:cNvSpPr>
          <p:nvPr>
            <p:ph type="body" idx="1"/>
          </p:nvPr>
        </p:nvSpPr>
        <p:spPr>
          <a:xfrm>
            <a:off x="381000" y="1905000"/>
            <a:ext cx="8229600" cy="4525963"/>
          </a:xfrm>
        </p:spPr>
        <p:txBody>
          <a:bodyPr/>
          <a:lstStyle/>
          <a:p>
            <a:endParaRPr lang="en-US" smtClean="0"/>
          </a:p>
          <a:p>
            <a:r>
              <a:rPr lang="en-US" smtClean="0"/>
              <a:t>Definición de problema / agenda</a:t>
            </a:r>
          </a:p>
          <a:p>
            <a:r>
              <a:rPr lang="en-US" smtClean="0"/>
              <a:t>Diseño </a:t>
            </a:r>
          </a:p>
          <a:p>
            <a:r>
              <a:rPr lang="en-US" smtClean="0"/>
              <a:t>Implementación</a:t>
            </a:r>
          </a:p>
          <a:p>
            <a:r>
              <a:rPr lang="en-US" smtClean="0"/>
              <a:t>evaluación</a:t>
            </a:r>
            <a:endParaRPr lang="es-ES" smtClean="0"/>
          </a:p>
        </p:txBody>
      </p:sp>
      <p:pic>
        <p:nvPicPr>
          <p:cNvPr id="43011" name="Picture 3"/>
          <p:cNvPicPr>
            <a:picLocks noChangeAspect="1" noChangeArrowheads="1"/>
          </p:cNvPicPr>
          <p:nvPr/>
        </p:nvPicPr>
        <p:blipFill>
          <a:blip r:embed="rId2"/>
          <a:srcRect/>
          <a:stretch>
            <a:fillRect/>
          </a:stretch>
        </p:blipFill>
        <p:spPr bwMode="auto">
          <a:xfrm>
            <a:off x="0" y="0"/>
            <a:ext cx="9144000" cy="1196975"/>
          </a:xfrm>
          <a:prstGeom prst="rect">
            <a:avLst/>
          </a:prstGeom>
          <a:noFill/>
          <a:ln w="9525">
            <a:noFill/>
            <a:miter lim="800000"/>
            <a:headEnd/>
            <a:tailEnd/>
          </a:ln>
        </p:spPr>
      </p:pic>
      <p:sp>
        <p:nvSpPr>
          <p:cNvPr id="43012" name="Rectangle 5"/>
          <p:cNvSpPr>
            <a:spLocks noChangeArrowheads="1"/>
          </p:cNvSpPr>
          <p:nvPr/>
        </p:nvSpPr>
        <p:spPr bwMode="auto">
          <a:xfrm>
            <a:off x="381000" y="0"/>
            <a:ext cx="8534400" cy="1066800"/>
          </a:xfrm>
          <a:prstGeom prst="rect">
            <a:avLst/>
          </a:prstGeom>
          <a:noFill/>
          <a:ln w="9525">
            <a:noFill/>
            <a:miter lim="800000"/>
            <a:headEnd/>
            <a:tailEnd/>
          </a:ln>
        </p:spPr>
        <p:txBody>
          <a:bodyPr>
            <a:spAutoFit/>
          </a:bodyPr>
          <a:lstStyle/>
          <a:p>
            <a:r>
              <a:rPr lang="en-US" sz="3200">
                <a:solidFill>
                  <a:schemeClr val="bg1"/>
                </a:solidFill>
              </a:rPr>
              <a:t>El principio de igualdad en los diferentes momentos del proceso de las políticas</a:t>
            </a:r>
            <a:endParaRPr lang="es-ES" sz="3200">
              <a:solidFill>
                <a:schemeClr val="bg1"/>
              </a:solidFill>
            </a:endParaRPr>
          </a:p>
        </p:txBody>
      </p:sp>
      <p:pic>
        <p:nvPicPr>
          <p:cNvPr id="43014" name="5 Imagen" descr="señal_mercosur.jpg"/>
          <p:cNvPicPr>
            <a:picLocks noChangeAspect="1"/>
          </p:cNvPicPr>
          <p:nvPr/>
        </p:nvPicPr>
        <p:blipFill>
          <a:blip r:embed="rId3"/>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a:xfrm>
            <a:off x="457200" y="0"/>
            <a:ext cx="8229600" cy="1143000"/>
          </a:xfrm>
        </p:spPr>
        <p:txBody>
          <a:bodyPr/>
          <a:lstStyle/>
          <a:p>
            <a:r>
              <a:rPr lang="en-US" sz="3200" smtClean="0"/>
              <a:t>Igualdad y no discriminación en la definición de problemas</a:t>
            </a:r>
            <a:endParaRPr lang="es-ES" sz="3200" smtClean="0"/>
          </a:p>
        </p:txBody>
      </p:sp>
      <p:sp>
        <p:nvSpPr>
          <p:cNvPr id="44034" name="Rectangle 3"/>
          <p:cNvSpPr>
            <a:spLocks noGrp="1"/>
          </p:cNvSpPr>
          <p:nvPr>
            <p:ph type="body" idx="1"/>
          </p:nvPr>
        </p:nvSpPr>
        <p:spPr>
          <a:xfrm>
            <a:off x="304800" y="1295400"/>
            <a:ext cx="8610600" cy="5257800"/>
          </a:xfrm>
        </p:spPr>
        <p:txBody>
          <a:bodyPr/>
          <a:lstStyle/>
          <a:p>
            <a:pPr>
              <a:lnSpc>
                <a:spcPct val="80000"/>
              </a:lnSpc>
            </a:pPr>
            <a:r>
              <a:rPr lang="es-AR" sz="2400" smtClean="0"/>
              <a:t>La definición de un problema es clave para orientar la consecución del proceso de la política. </a:t>
            </a:r>
          </a:p>
          <a:p>
            <a:pPr>
              <a:lnSpc>
                <a:spcPct val="80000"/>
              </a:lnSpc>
            </a:pPr>
            <a:r>
              <a:rPr lang="es-AR" sz="2400" smtClean="0"/>
              <a:t>Amplitud de la mirada para problematizar cuestiones “naturalizadas”.</a:t>
            </a:r>
          </a:p>
          <a:p>
            <a:pPr>
              <a:lnSpc>
                <a:spcPct val="80000"/>
              </a:lnSpc>
            </a:pPr>
            <a:r>
              <a:rPr lang="es-AR" sz="2400" smtClean="0"/>
              <a:t>No se persigue sólo resolver problemas. Desde una perspectiva asistencialista también se busca mejorar y atender situaciones consideradas problemas.</a:t>
            </a:r>
          </a:p>
          <a:p>
            <a:pPr>
              <a:lnSpc>
                <a:spcPct val="80000"/>
              </a:lnSpc>
            </a:pPr>
            <a:r>
              <a:rPr lang="es-AR" sz="2400" smtClean="0"/>
              <a:t>Resitúa la concepción misma de la población destinataria: de beneficiarios que recibían asistencia o ayuda (y daba espacio a prácticas clientelares y discrecionales) a sujetos de derecho activos. </a:t>
            </a:r>
          </a:p>
          <a:p>
            <a:pPr>
              <a:lnSpc>
                <a:spcPct val="80000"/>
              </a:lnSpc>
            </a:pPr>
            <a:r>
              <a:rPr lang="es-AR" sz="2400" smtClean="0"/>
              <a:t>Una mirada que cuestiona las relaciones de poder: por ejemplo, roles tradicionales de género donde las mujeres quedan en un lugar de subordinación.</a:t>
            </a:r>
          </a:p>
          <a:p>
            <a:pPr>
              <a:lnSpc>
                <a:spcPct val="80000"/>
              </a:lnSpc>
            </a:pPr>
            <a:r>
              <a:rPr lang="es-AR" sz="2400" smtClean="0"/>
              <a:t>implica problematizar las brechas de desigualdad sobre las que es posible intervenir desde el Estado.</a:t>
            </a:r>
            <a:r>
              <a:rPr lang="es-ES" sz="2400" smtClean="0"/>
              <a:t> </a:t>
            </a:r>
          </a:p>
        </p:txBody>
      </p:sp>
      <p:pic>
        <p:nvPicPr>
          <p:cNvPr id="44036"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r>
              <a:rPr lang="es-AR" b="1" smtClean="0"/>
              <a:t>Algunas preguntas orientadoras: </a:t>
            </a:r>
            <a:endParaRPr lang="es-ES" smtClean="0"/>
          </a:p>
        </p:txBody>
      </p:sp>
      <p:sp>
        <p:nvSpPr>
          <p:cNvPr id="45058" name="Rectangle 3"/>
          <p:cNvSpPr>
            <a:spLocks noGrp="1"/>
          </p:cNvSpPr>
          <p:nvPr>
            <p:ph type="body" idx="1"/>
          </p:nvPr>
        </p:nvSpPr>
        <p:spPr/>
        <p:txBody>
          <a:bodyPr/>
          <a:lstStyle/>
          <a:p>
            <a:pPr>
              <a:lnSpc>
                <a:spcPct val="80000"/>
              </a:lnSpc>
            </a:pPr>
            <a:r>
              <a:rPr lang="es-AR" sz="2400" smtClean="0"/>
              <a:t>La definición del problema ¿cómo considera y ubica a los destinatarios y a sus demandas en términos de acceso a derechos? ¿Existe alguna definición normativa o reglamentaria al respecto?</a:t>
            </a:r>
          </a:p>
          <a:p>
            <a:pPr>
              <a:lnSpc>
                <a:spcPct val="80000"/>
              </a:lnSpc>
            </a:pPr>
            <a:r>
              <a:rPr lang="es-AR" sz="2400" smtClean="0"/>
              <a:t>¿Permite la definición del problema dar cuenta de diferentes dimensiones de la desigualdad y de la discriminación? ¿Cómo las plantea y qué relaciones establece entre esas dimensiones?</a:t>
            </a:r>
          </a:p>
          <a:p>
            <a:pPr>
              <a:lnSpc>
                <a:spcPct val="80000"/>
              </a:lnSpc>
            </a:pPr>
            <a:r>
              <a:rPr lang="es-AR" sz="2400" smtClean="0"/>
              <a:t>¿Cuál es la situación específica de distintos grupos sociales discriminados con respecto al problema? </a:t>
            </a:r>
          </a:p>
          <a:p>
            <a:pPr>
              <a:lnSpc>
                <a:spcPct val="80000"/>
              </a:lnSpc>
            </a:pPr>
            <a:r>
              <a:rPr lang="es-AR" sz="2400" smtClean="0"/>
              <a:t>¿Es tenida en cuenta la mirada específica de los distintos grupos o colectivos sociales involucrados para definir el problema?</a:t>
            </a:r>
            <a:r>
              <a:rPr lang="es-ES" sz="2400" smtClean="0"/>
              <a:t> </a:t>
            </a:r>
          </a:p>
        </p:txBody>
      </p:sp>
      <p:pic>
        <p:nvPicPr>
          <p:cNvPr id="45060"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457200" y="304800"/>
            <a:ext cx="8229600" cy="1143000"/>
          </a:xfrm>
        </p:spPr>
        <p:txBody>
          <a:bodyPr/>
          <a:lstStyle/>
          <a:p>
            <a:r>
              <a:rPr lang="es-ES_tradnl" sz="4000" i="1" smtClean="0"/>
              <a:t>El principio de igualdad en el Diseño/Modalidad de abordaje</a:t>
            </a:r>
            <a:endParaRPr lang="es-ES" sz="4000" i="1" smtClean="0"/>
          </a:p>
        </p:txBody>
      </p:sp>
      <p:sp>
        <p:nvSpPr>
          <p:cNvPr id="46082" name="Rectangle 3"/>
          <p:cNvSpPr>
            <a:spLocks noGrp="1"/>
          </p:cNvSpPr>
          <p:nvPr>
            <p:ph type="body" idx="1"/>
          </p:nvPr>
        </p:nvSpPr>
        <p:spPr>
          <a:xfrm>
            <a:off x="457200" y="1600200"/>
            <a:ext cx="8458200" cy="4953000"/>
          </a:xfrm>
        </p:spPr>
        <p:txBody>
          <a:bodyPr/>
          <a:lstStyle/>
          <a:p>
            <a:pPr marL="609600" indent="-609600">
              <a:lnSpc>
                <a:spcPct val="80000"/>
              </a:lnSpc>
            </a:pPr>
            <a:endParaRPr lang="es-AR" sz="2800" smtClean="0"/>
          </a:p>
          <a:p>
            <a:pPr marL="609600" indent="-609600">
              <a:lnSpc>
                <a:spcPct val="80000"/>
              </a:lnSpc>
            </a:pPr>
            <a:r>
              <a:rPr lang="es-AR" sz="2800" smtClean="0"/>
              <a:t>la igualdad y no discriminación implica poner en foco la cuestión de la accesibilidad y de la diferencia. </a:t>
            </a:r>
          </a:p>
          <a:p>
            <a:pPr marL="609600" indent="-609600">
              <a:lnSpc>
                <a:spcPct val="80000"/>
              </a:lnSpc>
            </a:pPr>
            <a:r>
              <a:rPr lang="es-AR" sz="2800" smtClean="0"/>
              <a:t>asumir que la accesibilidad no está dada y que el contexto en el que se desarrollan las políticas impone situaciones de desigualdad que afectan la posibilidad de acceso al bien o servicio.</a:t>
            </a:r>
          </a:p>
          <a:p>
            <a:pPr marL="609600" indent="-609600">
              <a:lnSpc>
                <a:spcPct val="80000"/>
              </a:lnSpc>
            </a:pPr>
            <a:r>
              <a:rPr lang="es-AR" sz="2800" smtClean="0"/>
              <a:t>a la vez que el diseño o la modalidad de abordaje deben promover activamente la inclusión de poblaciones en desventaja, hacerlo con pertinencia cultural y ponderando las diferencias de género y de edad.</a:t>
            </a:r>
            <a:endParaRPr lang="es-ES" sz="2800" smtClean="0"/>
          </a:p>
        </p:txBody>
      </p:sp>
      <p:pic>
        <p:nvPicPr>
          <p:cNvPr id="46084"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457200" y="0"/>
            <a:ext cx="8229600" cy="1143000"/>
          </a:xfrm>
        </p:spPr>
        <p:txBody>
          <a:bodyPr/>
          <a:lstStyle/>
          <a:p>
            <a:r>
              <a:rPr lang="es-ES_tradnl" smtClean="0"/>
              <a:t>¿Universalidad vs. Focalización?</a:t>
            </a:r>
            <a:endParaRPr lang="es-ES" smtClean="0"/>
          </a:p>
        </p:txBody>
      </p:sp>
      <p:sp>
        <p:nvSpPr>
          <p:cNvPr id="47106" name="Rectangle 3"/>
          <p:cNvSpPr>
            <a:spLocks noGrp="1"/>
          </p:cNvSpPr>
          <p:nvPr>
            <p:ph type="body" idx="1"/>
          </p:nvPr>
        </p:nvSpPr>
        <p:spPr>
          <a:xfrm>
            <a:off x="457200" y="1066800"/>
            <a:ext cx="8458200" cy="5486400"/>
          </a:xfrm>
        </p:spPr>
        <p:txBody>
          <a:bodyPr/>
          <a:lstStyle/>
          <a:p>
            <a:pPr>
              <a:lnSpc>
                <a:spcPct val="80000"/>
              </a:lnSpc>
            </a:pPr>
            <a:r>
              <a:rPr lang="es-ES_tradnl" sz="2200" smtClean="0"/>
              <a:t>Desde la lógica de derechos, las políticas que se dirijan a efectivizar derechos deben tender a la cobertura universal. </a:t>
            </a:r>
          </a:p>
          <a:p>
            <a:pPr>
              <a:lnSpc>
                <a:spcPct val="80000"/>
              </a:lnSpc>
            </a:pPr>
            <a:r>
              <a:rPr lang="es-ES_tradnl" sz="2200" smtClean="0"/>
              <a:t>Sin embargo, focalización y derechos no necesariamente son conceptos antagónicos. </a:t>
            </a:r>
          </a:p>
          <a:p>
            <a:pPr>
              <a:lnSpc>
                <a:spcPct val="80000"/>
              </a:lnSpc>
            </a:pPr>
            <a:r>
              <a:rPr lang="es-ES_tradnl" sz="2200" smtClean="0"/>
              <a:t>En algunas ocasiones, será necesario articular políticas encaminadas a tomar en cuenta las dificultades de acceso y la situación de discriminación y desventaja estructural que atraviesan ciertos grupos sociales. </a:t>
            </a:r>
          </a:p>
          <a:p>
            <a:pPr>
              <a:lnSpc>
                <a:spcPct val="80000"/>
              </a:lnSpc>
            </a:pPr>
            <a:r>
              <a:rPr lang="es-ES_tradnl" sz="2200" smtClean="0"/>
              <a:t>En particular, las desigualdades por género, etnia/raza, edad y ubicación geográfica deben ser consideradas y abordadas desde las políticas sociales. </a:t>
            </a:r>
          </a:p>
          <a:p>
            <a:pPr>
              <a:lnSpc>
                <a:spcPct val="80000"/>
              </a:lnSpc>
            </a:pPr>
            <a:r>
              <a:rPr lang="es-ES_tradnl" sz="2200" smtClean="0"/>
              <a:t>El enfoque de derechos aboga por un “universalismo sensible a las diferencias”, se trata de concebir las distintas acciones del Estado desde una única matriz universal de protección social, que puede contener en su interior acciones focales. </a:t>
            </a:r>
            <a:endParaRPr lang="es-ES" sz="2200" smtClean="0"/>
          </a:p>
        </p:txBody>
      </p:sp>
      <p:pic>
        <p:nvPicPr>
          <p:cNvPr id="47108"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428625"/>
            <a:ext cx="9144000" cy="4440238"/>
          </a:xfrm>
          <a:prstGeom prst="rect">
            <a:avLst/>
          </a:prstGeom>
          <a:noFill/>
          <a:ln w="9525">
            <a:noFill/>
            <a:miter lim="800000"/>
            <a:headEnd/>
            <a:tailEnd/>
          </a:ln>
        </p:spPr>
        <p:txBody>
          <a:bodyPr lIns="90000" tIns="46800" rIns="90000" bIns="46800"/>
          <a:lstStyle/>
          <a:p>
            <a:pPr marL="711200" indent="-701675" algn="ctr" eaLnBrk="0" hangingPunct="0">
              <a:spcBef>
                <a:spcPts val="500"/>
              </a:spcBef>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pPr>
            <a:r>
              <a:rPr lang="es-AR" sz="2000" b="1">
                <a:solidFill>
                  <a:srgbClr val="808080"/>
                </a:solidFill>
                <a:latin typeface="Helvetica Neue"/>
                <a:ea typeface="Osaka"/>
                <a:cs typeface="Osaka"/>
              </a:rPr>
              <a:t>Presentación del Instituto de Políticas Públicas </a:t>
            </a:r>
            <a:r>
              <a:rPr lang="pt-BR" sz="2000" b="1">
                <a:solidFill>
                  <a:srgbClr val="808080"/>
                </a:solidFill>
                <a:latin typeface="Helvetica Neue"/>
                <a:ea typeface="Osaka"/>
                <a:cs typeface="Osaka"/>
              </a:rPr>
              <a:t>en Derechos </a:t>
            </a:r>
            <a:r>
              <a:rPr lang="es-AR" sz="2000" b="1">
                <a:solidFill>
                  <a:srgbClr val="808080"/>
                </a:solidFill>
                <a:latin typeface="Helvetica Neue"/>
                <a:ea typeface="Osaka"/>
                <a:cs typeface="Osaka"/>
              </a:rPr>
              <a:t>Humanos </a:t>
            </a:r>
          </a:p>
          <a:p>
            <a:pPr marL="711200" indent="-701675" algn="ctr" eaLnBrk="0" hangingPunct="0">
              <a:spcBef>
                <a:spcPts val="500"/>
              </a:spcBef>
              <a:tabLst>
                <a:tab pos="711200" algn="l"/>
                <a:tab pos="1158875" algn="l"/>
                <a:tab pos="1608138" algn="l"/>
                <a:tab pos="2057400" algn="l"/>
                <a:tab pos="2506663" algn="l"/>
                <a:tab pos="2955925" algn="l"/>
                <a:tab pos="3405188" algn="l"/>
                <a:tab pos="3854450" algn="l"/>
                <a:tab pos="4303713" algn="l"/>
                <a:tab pos="4752975" algn="l"/>
                <a:tab pos="5202238" algn="l"/>
                <a:tab pos="5651500" algn="l"/>
                <a:tab pos="6100763" algn="l"/>
                <a:tab pos="6550025" algn="l"/>
                <a:tab pos="6999288" algn="l"/>
                <a:tab pos="7448550" algn="l"/>
                <a:tab pos="7897813" algn="l"/>
                <a:tab pos="8347075" algn="l"/>
                <a:tab pos="8796338" algn="l"/>
                <a:tab pos="9245600" algn="l"/>
                <a:tab pos="9694863" algn="l"/>
              </a:tabLst>
            </a:pPr>
            <a:r>
              <a:rPr lang="es-AR" sz="2000" b="1">
                <a:solidFill>
                  <a:srgbClr val="808080"/>
                </a:solidFill>
                <a:latin typeface="Helvetica Neue"/>
                <a:ea typeface="Osaka"/>
                <a:cs typeface="Osaka"/>
              </a:rPr>
              <a:t>MERCOSUR</a:t>
            </a:r>
          </a:p>
        </p:txBody>
      </p:sp>
      <p:sp>
        <p:nvSpPr>
          <p:cNvPr id="16386" name="Text Box 2"/>
          <p:cNvSpPr txBox="1">
            <a:spLocks noChangeArrowheads="1"/>
          </p:cNvSpPr>
          <p:nvPr/>
        </p:nvSpPr>
        <p:spPr bwMode="auto">
          <a:xfrm>
            <a:off x="6097588" y="6172200"/>
            <a:ext cx="180975" cy="642938"/>
          </a:xfrm>
          <a:prstGeom prst="rect">
            <a:avLst/>
          </a:prstGeom>
          <a:noFill/>
          <a:ln w="9525">
            <a:noFill/>
            <a:miter lim="800000"/>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solidFill>
                <a:srgbClr val="000000"/>
              </a:solidFill>
              <a:latin typeface="Perpetua" pitchFamily="18" charset="0"/>
              <a:ea typeface="MS PGothic" pitchFamily="34" charset="-128"/>
              <a:cs typeface="Osaka"/>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AR">
              <a:solidFill>
                <a:srgbClr val="000000"/>
              </a:solidFill>
              <a:latin typeface="Perpetua" pitchFamily="18" charset="0"/>
              <a:ea typeface="MS PGothic" pitchFamily="34" charset="-128"/>
              <a:cs typeface="Osaka"/>
            </a:endParaRPr>
          </a:p>
        </p:txBody>
      </p:sp>
      <p:sp>
        <p:nvSpPr>
          <p:cNvPr id="16387" name="Rectangle 4"/>
          <p:cNvSpPr>
            <a:spLocks noChangeArrowheads="1"/>
          </p:cNvSpPr>
          <p:nvPr/>
        </p:nvSpPr>
        <p:spPr bwMode="auto">
          <a:xfrm>
            <a:off x="0" y="2286000"/>
            <a:ext cx="9144000" cy="822325"/>
          </a:xfrm>
          <a:prstGeom prst="rect">
            <a:avLst/>
          </a:prstGeom>
          <a:noFill/>
          <a:ln w="9525">
            <a:noFill/>
            <a:miter lim="800000"/>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a:t>Medidas para la igualdad: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a:t>una mirada a los procesos de políticas públicas</a:t>
            </a:r>
            <a:endParaRPr lang="es-AR" sz="2400"/>
          </a:p>
        </p:txBody>
      </p:sp>
      <p:pic>
        <p:nvPicPr>
          <p:cNvPr id="16388" name="Picture 5"/>
          <p:cNvPicPr>
            <a:picLocks noChangeAspect="1" noChangeArrowheads="1"/>
          </p:cNvPicPr>
          <p:nvPr/>
        </p:nvPicPr>
        <p:blipFill>
          <a:blip r:embed="rId3"/>
          <a:srcRect/>
          <a:stretch>
            <a:fillRect/>
          </a:stretch>
        </p:blipFill>
        <p:spPr bwMode="auto">
          <a:xfrm>
            <a:off x="8221663" y="6005513"/>
            <a:ext cx="922337" cy="852487"/>
          </a:xfrm>
          <a:prstGeom prst="rect">
            <a:avLst/>
          </a:prstGeom>
          <a:noFill/>
          <a:ln w="9525">
            <a:noFill/>
            <a:miter lim="800000"/>
            <a:headEnd/>
            <a:tailEnd/>
          </a:ln>
        </p:spPr>
      </p:pic>
      <p:sp>
        <p:nvSpPr>
          <p:cNvPr id="16389" name="Text Box 3"/>
          <p:cNvSpPr txBox="1">
            <a:spLocks noChangeArrowheads="1"/>
          </p:cNvSpPr>
          <p:nvPr/>
        </p:nvSpPr>
        <p:spPr bwMode="auto">
          <a:xfrm>
            <a:off x="647700" y="5022850"/>
            <a:ext cx="7848600" cy="747713"/>
          </a:xfrm>
          <a:prstGeom prst="rect">
            <a:avLst/>
          </a:prstGeom>
          <a:noFill/>
          <a:ln w="9525">
            <a:noFill/>
            <a:miter lim="800000"/>
            <a:headEnd/>
            <a:tailEnd/>
          </a:ln>
        </p:spPr>
        <p:txBody>
          <a:bodyPr lIns="90000" tIns="46800" rIns="90000" bIns="4680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500">
                <a:solidFill>
                  <a:srgbClr val="000000"/>
                </a:solidFill>
                <a:latin typeface="Perpetua" pitchFamily="18" charset="0"/>
                <a:ea typeface="MS PGothic" pitchFamily="34" charset="-128"/>
                <a:cs typeface="Osaka"/>
              </a:rPr>
              <a:t>Javier Moro</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AR">
                <a:solidFill>
                  <a:srgbClr val="333333"/>
                </a:solidFill>
                <a:latin typeface="Helvetica Neue Bold Condensed"/>
                <a:ea typeface="MS PGothic" pitchFamily="34" charset="-128"/>
                <a:cs typeface="Osaka"/>
              </a:rPr>
              <a:t>30 de Septiembre de 2014</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457200" y="152400"/>
            <a:ext cx="8382000" cy="563563"/>
          </a:xfrm>
        </p:spPr>
        <p:txBody>
          <a:bodyPr/>
          <a:lstStyle/>
          <a:p>
            <a:r>
              <a:rPr lang="en-US" sz="3200" smtClean="0"/>
              <a:t>Las condicionalidades y su penalización</a:t>
            </a:r>
            <a:endParaRPr lang="es-ES" sz="3200" smtClean="0"/>
          </a:p>
        </p:txBody>
      </p:sp>
      <p:sp>
        <p:nvSpPr>
          <p:cNvPr id="48130" name="Rectangle 3"/>
          <p:cNvSpPr>
            <a:spLocks noGrp="1"/>
          </p:cNvSpPr>
          <p:nvPr>
            <p:ph type="body" idx="4294967295"/>
          </p:nvPr>
        </p:nvSpPr>
        <p:spPr>
          <a:xfrm>
            <a:off x="304800" y="914400"/>
            <a:ext cx="8382000" cy="5943600"/>
          </a:xfrm>
        </p:spPr>
        <p:txBody>
          <a:bodyPr/>
          <a:lstStyle/>
          <a:p>
            <a:pPr>
              <a:lnSpc>
                <a:spcPct val="80000"/>
              </a:lnSpc>
            </a:pPr>
            <a:r>
              <a:rPr lang="es-AR" sz="2200" smtClean="0"/>
              <a:t>En el diseño de los PTIC el tipo de condicionalidades estipuladas y las consecuencias previstas para el caso en que se incumplan podría tener potencial impacto discriminatorio. </a:t>
            </a:r>
          </a:p>
          <a:p>
            <a:pPr>
              <a:lnSpc>
                <a:spcPct val="80000"/>
              </a:lnSpc>
            </a:pPr>
            <a:r>
              <a:rPr lang="es-AR" sz="2200" smtClean="0"/>
              <a:t>Es posible que el déficit de la oferta de servicios en determinadas zonas geográficas  provoque que ciertos grupos tengan dificultades particulares para cumplir con las condicionalidades. </a:t>
            </a:r>
          </a:p>
          <a:p>
            <a:pPr>
              <a:lnSpc>
                <a:spcPct val="80000"/>
              </a:lnSpc>
            </a:pPr>
            <a:r>
              <a:rPr lang="es-AR" sz="2200" smtClean="0"/>
              <a:t>En estos casos, es problemático, desde la óptica del principio de igualdad, que como consecuencia del incumplimiento de la condicionalidad se prevea la suspensión de la prestación del plan o programa cuando es el propio Estado quien carece de la capacidad de brindar servicios suficientes y de calidad. </a:t>
            </a:r>
          </a:p>
          <a:p>
            <a:pPr>
              <a:lnSpc>
                <a:spcPct val="80000"/>
              </a:lnSpc>
            </a:pPr>
            <a:r>
              <a:rPr lang="es-AR" sz="2200" smtClean="0"/>
              <a:t>El incumplimiento de las condiciones del programa debería funcionar como un sistema de alerta para los agentes estatales respecto de los déficits y barreras de acceso y por tanto, sobre las acciones necesarias para brindar adecuada respuesta. </a:t>
            </a:r>
          </a:p>
          <a:p>
            <a:pPr>
              <a:lnSpc>
                <a:spcPct val="80000"/>
              </a:lnSpc>
            </a:pPr>
            <a:r>
              <a:rPr lang="es-AR" sz="2200" smtClean="0"/>
              <a:t>En todo caso, el programa debiera contemplar mecanismos para asistir a quienes no cumplen con las condiciones y ofrecer guía y orientación respecto de las vías de cumplimiento sin que ello derive en sanciones</a:t>
            </a:r>
            <a:r>
              <a:rPr lang="es-ES" sz="2200" smtClean="0"/>
              <a:t> </a:t>
            </a:r>
          </a:p>
        </p:txBody>
      </p:sp>
      <p:pic>
        <p:nvPicPr>
          <p:cNvPr id="48132"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457200" y="274638"/>
            <a:ext cx="8305800" cy="639762"/>
          </a:xfrm>
        </p:spPr>
        <p:txBody>
          <a:bodyPr/>
          <a:lstStyle/>
          <a:p>
            <a:r>
              <a:rPr lang="es-AR" sz="4000" smtClean="0"/>
              <a:t>Algunas preguntas orientadoras:</a:t>
            </a:r>
            <a:endParaRPr lang="es-ES" sz="4000" smtClean="0"/>
          </a:p>
        </p:txBody>
      </p:sp>
      <p:sp>
        <p:nvSpPr>
          <p:cNvPr id="49154" name="Rectangle 3"/>
          <p:cNvSpPr>
            <a:spLocks noGrp="1"/>
          </p:cNvSpPr>
          <p:nvPr>
            <p:ph type="body" idx="1"/>
          </p:nvPr>
        </p:nvSpPr>
        <p:spPr>
          <a:xfrm>
            <a:off x="457200" y="990600"/>
            <a:ext cx="8382000" cy="5867400"/>
          </a:xfrm>
        </p:spPr>
        <p:txBody>
          <a:bodyPr/>
          <a:lstStyle/>
          <a:p>
            <a:pPr>
              <a:lnSpc>
                <a:spcPct val="80000"/>
              </a:lnSpc>
              <a:buFont typeface="Arial" charset="0"/>
              <a:buNone/>
            </a:pPr>
            <a:r>
              <a:rPr lang="es-AR" sz="2600" smtClean="0"/>
              <a:t>¿El alcance de la política es universal? ¿Existen criterios de focalización o requisitos de ingreso?¿Cuáles? </a:t>
            </a:r>
          </a:p>
          <a:p>
            <a:pPr>
              <a:lnSpc>
                <a:spcPct val="80000"/>
              </a:lnSpc>
              <a:buFont typeface="Arial" charset="0"/>
              <a:buNone/>
            </a:pPr>
            <a:r>
              <a:rPr lang="es-AR" sz="2600" smtClean="0"/>
              <a:t>¿La focalización se inscribe como una estrategia para garantizar el acceso universal a un derecho?</a:t>
            </a:r>
          </a:p>
          <a:p>
            <a:pPr>
              <a:lnSpc>
                <a:spcPct val="80000"/>
              </a:lnSpc>
              <a:buFont typeface="Arial" charset="0"/>
              <a:buNone/>
            </a:pPr>
            <a:r>
              <a:rPr lang="es-AR" sz="2600" smtClean="0"/>
              <a:t>¿</a:t>
            </a:r>
            <a:r>
              <a:rPr lang="es-ES_tradnl" sz="2600" smtClean="0"/>
              <a:t>Los criterios de elegibilidad permiten la inclusión de todos aquellos que se encuentran en igualdad de condiciones? ¿Se han analizado los potenciales errores de exclusión y arbitrariedades en la aplicación de los criterios de elegibilidad? </a:t>
            </a:r>
            <a:endParaRPr lang="es-AR" sz="2600" smtClean="0"/>
          </a:p>
          <a:p>
            <a:pPr>
              <a:lnSpc>
                <a:spcPct val="80000"/>
              </a:lnSpc>
              <a:buFont typeface="Arial" charset="0"/>
              <a:buNone/>
            </a:pPr>
            <a:r>
              <a:rPr lang="es-AR" sz="2600" smtClean="0"/>
              <a:t>¿La política o programa establece condicionalidades? ¿La ausencia de oferta de servicios tiene implicancias en la posibilidad de cumplimiento de la condicionalidad? ¿Cuáles son los grupos que se ven afectados por la ausencia de oferta? </a:t>
            </a:r>
          </a:p>
          <a:p>
            <a:pPr>
              <a:lnSpc>
                <a:spcPct val="80000"/>
              </a:lnSpc>
              <a:buFont typeface="Arial" charset="0"/>
              <a:buNone/>
            </a:pPr>
            <a:r>
              <a:rPr lang="es-AR" sz="2600" smtClean="0"/>
              <a:t>¿El déficit o baja calidad de la oferta de servicios o infraestructura constituye una barrera para el acceso igualitario al derecho?</a:t>
            </a:r>
          </a:p>
        </p:txBody>
      </p:sp>
      <p:pic>
        <p:nvPicPr>
          <p:cNvPr id="49156"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457200" y="274638"/>
            <a:ext cx="8229600" cy="639762"/>
          </a:xfrm>
        </p:spPr>
        <p:txBody>
          <a:bodyPr/>
          <a:lstStyle/>
          <a:p>
            <a:r>
              <a:rPr lang="es-AR" sz="4000" smtClean="0"/>
              <a:t>Algunas preguntas orientadoras:</a:t>
            </a:r>
            <a:endParaRPr lang="es-ES" sz="4000" smtClean="0"/>
          </a:p>
        </p:txBody>
      </p:sp>
      <p:sp>
        <p:nvSpPr>
          <p:cNvPr id="50178" name="Rectangle 3"/>
          <p:cNvSpPr>
            <a:spLocks noGrp="1"/>
          </p:cNvSpPr>
          <p:nvPr>
            <p:ph type="body" idx="1"/>
          </p:nvPr>
        </p:nvSpPr>
        <p:spPr>
          <a:xfrm>
            <a:off x="457200" y="1066800"/>
            <a:ext cx="8305800" cy="5334000"/>
          </a:xfrm>
        </p:spPr>
        <p:txBody>
          <a:bodyPr/>
          <a:lstStyle/>
          <a:p>
            <a:pPr>
              <a:lnSpc>
                <a:spcPct val="90000"/>
              </a:lnSpc>
              <a:buFont typeface="Arial" charset="0"/>
              <a:buNone/>
            </a:pPr>
            <a:r>
              <a:rPr lang="es-AR" sz="2600" smtClean="0"/>
              <a:t>¿De qué forma el diseño de la política contempla y plantea el abordaje de desigualdades específicas, por ejemplo, territoriales, de género, etnia, identidad sexual, ubicación geográfica, discapacidad, grupos etáreos,  etc.? </a:t>
            </a:r>
          </a:p>
          <a:p>
            <a:pPr>
              <a:lnSpc>
                <a:spcPct val="90000"/>
              </a:lnSpc>
              <a:buFont typeface="Arial" charset="0"/>
              <a:buNone/>
            </a:pPr>
            <a:r>
              <a:rPr lang="es-AR" sz="2600" smtClean="0"/>
              <a:t>¿Se prevé la adopción de acciones específicas para eliminar los obstáculos materiales, culturales, geográficos y de otro tipo que enfrentan ciertos grupos para acceder efectivamente al plan o programa? </a:t>
            </a:r>
          </a:p>
          <a:p>
            <a:pPr>
              <a:lnSpc>
                <a:spcPct val="90000"/>
              </a:lnSpc>
              <a:buFont typeface="Arial" charset="0"/>
              <a:buNone/>
            </a:pPr>
            <a:r>
              <a:rPr lang="es-AR" sz="2600" smtClean="0"/>
              <a:t>¿El diseño del programa se plantea incidir en la distribución de poder en las relaciones entre los personas y grupos intervinientes (por ejemplo, el diseño cuestiona o tiende a reforzar los roles tradicionales de hombres y mujeres -hombres como proveedores, mujeres como cuidadoras-)?</a:t>
            </a:r>
            <a:r>
              <a:rPr lang="es-ES" sz="2600" smtClean="0"/>
              <a:t> </a:t>
            </a:r>
          </a:p>
          <a:p>
            <a:pPr>
              <a:lnSpc>
                <a:spcPct val="90000"/>
              </a:lnSpc>
            </a:pPr>
            <a:endParaRPr lang="es-ES" sz="2600" smtClean="0"/>
          </a:p>
        </p:txBody>
      </p:sp>
      <p:pic>
        <p:nvPicPr>
          <p:cNvPr id="50180"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457200" y="76200"/>
            <a:ext cx="8458200" cy="1295400"/>
          </a:xfrm>
        </p:spPr>
        <p:txBody>
          <a:bodyPr/>
          <a:lstStyle/>
          <a:p>
            <a:r>
              <a:rPr lang="es-ES_tradnl" sz="3200" smtClean="0"/>
              <a:t>El principio de igualdad en la Implementación/Funcionamiento de la política, programa y servicios</a:t>
            </a:r>
            <a:endParaRPr lang="es-ES" sz="3200" smtClean="0"/>
          </a:p>
        </p:txBody>
      </p:sp>
      <p:sp>
        <p:nvSpPr>
          <p:cNvPr id="51202" name="Rectangle 3"/>
          <p:cNvSpPr>
            <a:spLocks noGrp="1"/>
          </p:cNvSpPr>
          <p:nvPr>
            <p:ph type="body" idx="1"/>
          </p:nvPr>
        </p:nvSpPr>
        <p:spPr>
          <a:xfrm>
            <a:off x="533400" y="1981200"/>
            <a:ext cx="8229600" cy="5410200"/>
          </a:xfrm>
        </p:spPr>
        <p:txBody>
          <a:bodyPr/>
          <a:lstStyle/>
          <a:p>
            <a:pPr marL="609600" indent="-609600">
              <a:lnSpc>
                <a:spcPct val="80000"/>
              </a:lnSpc>
              <a:buFont typeface="Arial" charset="0"/>
              <a:buNone/>
            </a:pPr>
            <a:r>
              <a:rPr lang="es-AR" sz="2400" smtClean="0"/>
              <a:t>La implementación debe acortar la brecha existente entre el deber ser de la normativa o el diseño y la realidad efectiva de acceso a derechos.</a:t>
            </a:r>
          </a:p>
          <a:p>
            <a:pPr marL="609600" indent="-609600">
              <a:lnSpc>
                <a:spcPct val="80000"/>
              </a:lnSpc>
              <a:buFont typeface="Arial" charset="0"/>
              <a:buNone/>
            </a:pPr>
            <a:endParaRPr lang="es-AR" sz="2400" smtClean="0"/>
          </a:p>
          <a:p>
            <a:pPr marL="609600" indent="-609600">
              <a:lnSpc>
                <a:spcPct val="80000"/>
              </a:lnSpc>
              <a:buFont typeface="Arial" charset="0"/>
              <a:buNone/>
            </a:pPr>
            <a:r>
              <a:rPr lang="es-AR" sz="2400" smtClean="0"/>
              <a:t>En la implementación, adquieren relevancia aquellos agentes estatales que interactúan de manera directa con la población destinataria de las políticas (interfase socio-estatal).</a:t>
            </a:r>
          </a:p>
          <a:p>
            <a:pPr marL="609600" indent="-609600">
              <a:lnSpc>
                <a:spcPct val="80000"/>
              </a:lnSpc>
              <a:buFont typeface="Arial" charset="0"/>
              <a:buNone/>
            </a:pPr>
            <a:endParaRPr lang="es-AR" sz="2400" smtClean="0"/>
          </a:p>
          <a:p>
            <a:pPr marL="609600" indent="-609600">
              <a:lnSpc>
                <a:spcPct val="80000"/>
              </a:lnSpc>
              <a:buFont typeface="Arial" charset="0"/>
              <a:buNone/>
            </a:pPr>
            <a:r>
              <a:rPr lang="es-AR" sz="2400" smtClean="0"/>
              <a:t>Lugar de responsalibilización de los servidores públicos (co-responsabilidad).</a:t>
            </a:r>
          </a:p>
        </p:txBody>
      </p:sp>
      <p:pic>
        <p:nvPicPr>
          <p:cNvPr id="51204"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457200" y="274638"/>
            <a:ext cx="8153400" cy="487362"/>
          </a:xfrm>
        </p:spPr>
        <p:txBody>
          <a:bodyPr/>
          <a:lstStyle/>
          <a:p>
            <a:r>
              <a:rPr lang="en-US" sz="2800" smtClean="0"/>
              <a:t>Criterios para analizar el desempeño de los servicios:</a:t>
            </a:r>
            <a:endParaRPr lang="es-ES" sz="2800" smtClean="0"/>
          </a:p>
        </p:txBody>
      </p:sp>
      <p:sp>
        <p:nvSpPr>
          <p:cNvPr id="52226" name="Rectangle 3"/>
          <p:cNvSpPr>
            <a:spLocks noGrp="1"/>
          </p:cNvSpPr>
          <p:nvPr>
            <p:ph type="body" idx="1"/>
          </p:nvPr>
        </p:nvSpPr>
        <p:spPr>
          <a:xfrm>
            <a:off x="304800" y="914400"/>
            <a:ext cx="8839200" cy="5943600"/>
          </a:xfrm>
        </p:spPr>
        <p:txBody>
          <a:bodyPr/>
          <a:lstStyle/>
          <a:p>
            <a:pPr>
              <a:lnSpc>
                <a:spcPct val="80000"/>
              </a:lnSpc>
              <a:buFont typeface="Arial" charset="0"/>
              <a:buNone/>
            </a:pPr>
            <a:r>
              <a:rPr lang="es-AR" sz="2000" b="1" smtClean="0"/>
              <a:t>Disponibilidad</a:t>
            </a:r>
            <a:r>
              <a:rPr lang="es-AR" sz="2000" smtClean="0"/>
              <a:t>: refiere a la suficiente oferta de servicios, instalaciones, mecanismos, procedimientos o cualquier otro medio por el cual se materializa un derecho para toda la población. El principio de igualdad plantea analizar la </a:t>
            </a:r>
            <a:r>
              <a:rPr lang="es-AR" sz="2000" u="sng" smtClean="0"/>
              <a:t>distribución de esa oferta</a:t>
            </a:r>
            <a:r>
              <a:rPr lang="es-AR" sz="2000" smtClean="0"/>
              <a:t> para los diferentes sectores.</a:t>
            </a:r>
          </a:p>
          <a:p>
            <a:pPr>
              <a:lnSpc>
                <a:spcPct val="80000"/>
              </a:lnSpc>
              <a:buFont typeface="Arial" charset="0"/>
              <a:buNone/>
            </a:pPr>
            <a:r>
              <a:rPr lang="es-AR" sz="2000" b="1" smtClean="0"/>
              <a:t>Accesibilidad</a:t>
            </a:r>
            <a:r>
              <a:rPr lang="es-AR" sz="2000" smtClean="0"/>
              <a:t>: refiere al aseguramiento de que los medios por los cuales se materializa un derecho sean accesibles a todas las personas sin discriminación alguna. Desde el principio de igualdad se consideran las </a:t>
            </a:r>
            <a:r>
              <a:rPr lang="es-AR" sz="2000" u="sng" smtClean="0"/>
              <a:t>barreras</a:t>
            </a:r>
            <a:r>
              <a:rPr lang="es-AR" sz="2000" smtClean="0"/>
              <a:t> físicas, económicas, culturales, etc.</a:t>
            </a:r>
          </a:p>
          <a:p>
            <a:pPr>
              <a:lnSpc>
                <a:spcPct val="80000"/>
              </a:lnSpc>
              <a:buFont typeface="Arial" charset="0"/>
              <a:buNone/>
            </a:pPr>
            <a:r>
              <a:rPr lang="es-AR" sz="2000" b="1" smtClean="0"/>
              <a:t>Calidad</a:t>
            </a:r>
            <a:r>
              <a:rPr lang="es-AR" sz="2000" smtClean="0"/>
              <a:t>: se vincula a los medios y contenidos por los cuales se materializa un derecho que deben cumplir con los requerimientos adecuados y pertinentes para esa función. El principio de igualdad lleva a analizar y </a:t>
            </a:r>
            <a:r>
              <a:rPr lang="es-AR" sz="2000" u="sng" smtClean="0"/>
              <a:t>evitar una segmentación en la oferta pública</a:t>
            </a:r>
            <a:r>
              <a:rPr lang="es-AR" sz="2000" smtClean="0"/>
              <a:t>.</a:t>
            </a:r>
          </a:p>
          <a:p>
            <a:pPr>
              <a:lnSpc>
                <a:spcPct val="80000"/>
              </a:lnSpc>
              <a:buFont typeface="Arial" charset="0"/>
              <a:buNone/>
            </a:pPr>
            <a:r>
              <a:rPr lang="es-AR" sz="2000" b="1" smtClean="0"/>
              <a:t>Adaptabilidad</a:t>
            </a:r>
            <a:r>
              <a:rPr lang="es-AR" sz="2000" smtClean="0"/>
              <a:t>: los medios y contenidos para efectivizar un derecho requieren una necesaria flexibilidad a fin de adaptarse a las particularidades de cada comunidad y responder a contextos culturales y sociales diversos.  En este ítem la construcción de la igualdad asume refiere a la </a:t>
            </a:r>
            <a:r>
              <a:rPr lang="es-AR" sz="2000" u="sng" smtClean="0"/>
              <a:t>pertinencia cultural</a:t>
            </a:r>
            <a:r>
              <a:rPr lang="es-AR" sz="2000" smtClean="0"/>
              <a:t>. </a:t>
            </a:r>
          </a:p>
          <a:p>
            <a:pPr>
              <a:lnSpc>
                <a:spcPct val="80000"/>
              </a:lnSpc>
              <a:buFont typeface="Arial" charset="0"/>
              <a:buNone/>
            </a:pPr>
            <a:r>
              <a:rPr lang="es-AR" sz="2000" b="1" smtClean="0"/>
              <a:t>Aceptabilidad</a:t>
            </a:r>
            <a:r>
              <a:rPr lang="es-AR" sz="2000" smtClean="0"/>
              <a:t>: los medios y contenidos para materializar un derecho deben ser aceptados por las personas a quienes están dirigidos, lo que está estrechamente relacionado con la adaptabilidad y con criterios de adecuación cultural pero, además, con un reconocimiento de los destinatarios como sujetos de derechos. En este componente la igualdad se vincula con la </a:t>
            </a:r>
            <a:r>
              <a:rPr lang="es-AR" sz="2000" u="sng" smtClean="0"/>
              <a:t>participación de la ciudadanía</a:t>
            </a:r>
            <a:r>
              <a:rPr lang="es-AR" sz="2000" smtClean="0"/>
              <a:t> en la gestión de la política en cuestión.</a:t>
            </a:r>
            <a:endParaRPr lang="es-ES" sz="2000" smtClean="0"/>
          </a:p>
          <a:p>
            <a:pPr>
              <a:lnSpc>
                <a:spcPct val="80000"/>
              </a:lnSpc>
            </a:pPr>
            <a:endParaRPr lang="es-ES" sz="1400" smtClean="0"/>
          </a:p>
        </p:txBody>
      </p:sp>
      <p:pic>
        <p:nvPicPr>
          <p:cNvPr id="52228"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s-AR" smtClean="0"/>
              <a:t>Algunas preguntas orientadoras:</a:t>
            </a:r>
            <a:endParaRPr lang="es-ES" smtClean="0"/>
          </a:p>
        </p:txBody>
      </p:sp>
      <p:sp>
        <p:nvSpPr>
          <p:cNvPr id="53250" name="Rectangle 3"/>
          <p:cNvSpPr>
            <a:spLocks noGrp="1"/>
          </p:cNvSpPr>
          <p:nvPr>
            <p:ph type="body" idx="1"/>
          </p:nvPr>
        </p:nvSpPr>
        <p:spPr>
          <a:xfrm>
            <a:off x="457200" y="1600200"/>
            <a:ext cx="8458200" cy="5257800"/>
          </a:xfrm>
        </p:spPr>
        <p:txBody>
          <a:bodyPr/>
          <a:lstStyle/>
          <a:p>
            <a:pPr>
              <a:lnSpc>
                <a:spcPct val="80000"/>
              </a:lnSpc>
            </a:pPr>
            <a:r>
              <a:rPr lang="es-AR" sz="2200" smtClean="0"/>
              <a:t>¿Es suficiente la oferta del bien o servicio para hacer efectivo el acceso al derecho de la población involucrada, particularmente de los grupos más postergados?  </a:t>
            </a:r>
          </a:p>
          <a:p>
            <a:pPr>
              <a:lnSpc>
                <a:spcPct val="80000"/>
              </a:lnSpc>
            </a:pPr>
            <a:r>
              <a:rPr lang="es-AR" sz="2200" smtClean="0"/>
              <a:t>¿Cuál es la modalidad de captación de la demanda y de acceso al servicio? ¿Está reglamentada formalmente? ¿Existen requisitos u otras barreras (geográficas, económicas, cultural) que afecten la accesibilidad de la población?</a:t>
            </a:r>
          </a:p>
          <a:p>
            <a:pPr>
              <a:lnSpc>
                <a:spcPct val="80000"/>
              </a:lnSpc>
            </a:pPr>
            <a:r>
              <a:rPr lang="es-AR" sz="2200" smtClean="0"/>
              <a:t>¿La estructura de servicios o la variedad de acciones del programa brinda una oferta de calidad similar en las diferentes zonas geográficas y sectores sociales a los que atiende?</a:t>
            </a:r>
          </a:p>
          <a:p>
            <a:pPr>
              <a:lnSpc>
                <a:spcPct val="80000"/>
              </a:lnSpc>
            </a:pPr>
            <a:r>
              <a:rPr lang="es-AR" sz="2200" smtClean="0"/>
              <a:t>¿La implementación de la política generó desarrollos específicos que den cuenta de una adaptación a la particularidad de cada comunidad y del contexto sociocultural para facilitar el acceso al derecho? ¿De qué forma se ha adecuado la ejecución del programa en función de características específicas (por ejemplo, de género, etarias, de etnia, etc.)?</a:t>
            </a:r>
            <a:r>
              <a:rPr lang="es-ES" sz="2200" smtClean="0"/>
              <a:t> </a:t>
            </a:r>
          </a:p>
        </p:txBody>
      </p:sp>
      <p:pic>
        <p:nvPicPr>
          <p:cNvPr id="53252"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es-AR" sz="4000" i="1" smtClean="0"/>
              <a:t>El principio de igualdad en la Evaluación y monitoreo</a:t>
            </a:r>
            <a:endParaRPr lang="es-ES" sz="4000" i="1" smtClean="0"/>
          </a:p>
        </p:txBody>
      </p:sp>
      <p:sp>
        <p:nvSpPr>
          <p:cNvPr id="54274" name="Rectangle 3"/>
          <p:cNvSpPr>
            <a:spLocks noGrp="1"/>
          </p:cNvSpPr>
          <p:nvPr>
            <p:ph type="body" idx="1"/>
          </p:nvPr>
        </p:nvSpPr>
        <p:spPr>
          <a:xfrm>
            <a:off x="304800" y="1600200"/>
            <a:ext cx="8534400" cy="5257800"/>
          </a:xfrm>
        </p:spPr>
        <p:txBody>
          <a:bodyPr/>
          <a:lstStyle/>
          <a:p>
            <a:pPr marL="609600" indent="-609600">
              <a:lnSpc>
                <a:spcPct val="80000"/>
              </a:lnSpc>
            </a:pPr>
            <a:endParaRPr lang="es-AR" sz="2000" smtClean="0"/>
          </a:p>
          <a:p>
            <a:pPr marL="609600" indent="-609600">
              <a:lnSpc>
                <a:spcPct val="80000"/>
              </a:lnSpc>
            </a:pPr>
            <a:r>
              <a:rPr lang="es-AR" sz="2400" smtClean="0"/>
              <a:t>implica considerar cómo la intervención ‘resuelve’ las situaciones de desigualdad del contexto y qué construcción de sentido promueve con sus acciones. </a:t>
            </a:r>
          </a:p>
          <a:p>
            <a:pPr marL="609600" indent="-609600">
              <a:lnSpc>
                <a:spcPct val="80000"/>
              </a:lnSpc>
            </a:pPr>
            <a:r>
              <a:rPr lang="es-AR" sz="2400" smtClean="0"/>
              <a:t>la evaluación debe considerar potenciales efectos de las políticas, aún no deseados, en los esquemas de organización familiar y en los roles de las mujeres y los hombres.</a:t>
            </a:r>
          </a:p>
          <a:p>
            <a:pPr marL="609600" indent="-609600">
              <a:lnSpc>
                <a:spcPct val="80000"/>
              </a:lnSpc>
            </a:pPr>
            <a:r>
              <a:rPr lang="es-AR" sz="2400" smtClean="0"/>
              <a:t>Por ejemplo, debe evaluarse si un determinado diseño de programa refuerza esquemas inequitativos de organización familiar (ya mencionados para el caso de los programas de transferencias condicionadas) o bien, fortalece liderazgos clientelares a través del control del acceso y el uso discrecional de los recursos (una característica bastante habitual en muchos programas asistenciales y filantrópicos que eran frecuentes en la región). </a:t>
            </a:r>
            <a:endParaRPr lang="es-ES" sz="2400" smtClean="0"/>
          </a:p>
        </p:txBody>
      </p:sp>
      <p:pic>
        <p:nvPicPr>
          <p:cNvPr id="54276"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a:xfrm>
            <a:off x="457200" y="274638"/>
            <a:ext cx="8229600" cy="868362"/>
          </a:xfrm>
        </p:spPr>
        <p:txBody>
          <a:bodyPr/>
          <a:lstStyle/>
          <a:p>
            <a:r>
              <a:rPr lang="en-US" sz="4000" smtClean="0"/>
              <a:t>Un ejemplo, los PTC y el papel de las mujeres</a:t>
            </a:r>
            <a:endParaRPr lang="es-ES" sz="4000" smtClean="0"/>
          </a:p>
        </p:txBody>
      </p:sp>
      <p:sp>
        <p:nvSpPr>
          <p:cNvPr id="55298" name="Rectangle 3"/>
          <p:cNvSpPr>
            <a:spLocks noGrp="1"/>
          </p:cNvSpPr>
          <p:nvPr>
            <p:ph type="body" idx="4294967295"/>
          </p:nvPr>
        </p:nvSpPr>
        <p:spPr/>
        <p:txBody>
          <a:bodyPr/>
          <a:lstStyle/>
          <a:p>
            <a:pPr>
              <a:lnSpc>
                <a:spcPct val="80000"/>
              </a:lnSpc>
            </a:pPr>
            <a:r>
              <a:rPr lang="es-AR" sz="2200" smtClean="0"/>
              <a:t>una cuestión muchas veces no ponderada en el diseño de políticas sociales con potencial impacto discriminatorio refiere a la articulación entre la (escasa) estructura de cuidado existente y la oferta programática y de servicios públicos vigente. </a:t>
            </a:r>
          </a:p>
          <a:p>
            <a:pPr>
              <a:lnSpc>
                <a:spcPct val="80000"/>
              </a:lnSpc>
            </a:pPr>
            <a:endParaRPr lang="es-AR" sz="2200" smtClean="0"/>
          </a:p>
          <a:p>
            <a:pPr>
              <a:lnSpc>
                <a:spcPct val="80000"/>
              </a:lnSpc>
            </a:pPr>
            <a:r>
              <a:rPr lang="es-AR" sz="2200" smtClean="0"/>
              <a:t>En muchos casos la intención es empoderar a las mujeres -por ejemplo, haciéndolas receptoras de las transferencia de ingresos pero también responsables del cumplimiento de las condicionalidades respecto a los hijos. </a:t>
            </a:r>
          </a:p>
          <a:p>
            <a:pPr>
              <a:lnSpc>
                <a:spcPct val="80000"/>
              </a:lnSpc>
            </a:pPr>
            <a:r>
              <a:rPr lang="es-AR" sz="2200" smtClean="0"/>
              <a:t>Esto fortalece el rol más tradicional de las mujeres como exclusivas o principales encargadas de la función de cuidado al interior de las familias, a la vez que perjudicando su posibilidad de inserción laboral (tal como ya se mencionó en las observaciones y críticas realizadas a los programas de transferencias de ingresos condicionadas a partir de algunas investigaciones evaluativas). </a:t>
            </a:r>
            <a:endParaRPr lang="es-ES" sz="2200" smtClean="0"/>
          </a:p>
        </p:txBody>
      </p:sp>
      <p:pic>
        <p:nvPicPr>
          <p:cNvPr id="55300"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s-AR" smtClean="0"/>
              <a:t>Algunas preguntas orientadoras:</a:t>
            </a:r>
            <a:endParaRPr lang="es-ES" smtClean="0"/>
          </a:p>
        </p:txBody>
      </p:sp>
      <p:sp>
        <p:nvSpPr>
          <p:cNvPr id="56322" name="Rectangle 3"/>
          <p:cNvSpPr>
            <a:spLocks noGrp="1"/>
          </p:cNvSpPr>
          <p:nvPr>
            <p:ph type="body" idx="1"/>
          </p:nvPr>
        </p:nvSpPr>
        <p:spPr>
          <a:xfrm>
            <a:off x="457200" y="1600200"/>
            <a:ext cx="8382000" cy="5257800"/>
          </a:xfrm>
        </p:spPr>
        <p:txBody>
          <a:bodyPr/>
          <a:lstStyle/>
          <a:p>
            <a:pPr>
              <a:lnSpc>
                <a:spcPct val="80000"/>
              </a:lnSpc>
            </a:pPr>
            <a:r>
              <a:rPr lang="es-AR" sz="2000" smtClean="0"/>
              <a:t>¿Se han implementado evaluaciones de impacto de la política, programa  o servicio sobre las desigualdades existentes de tipo social, cultural, de género, etc.?</a:t>
            </a:r>
          </a:p>
          <a:p>
            <a:pPr>
              <a:lnSpc>
                <a:spcPct val="80000"/>
              </a:lnSpc>
            </a:pPr>
            <a:r>
              <a:rPr lang="es-AR" sz="2000" smtClean="0"/>
              <a:t>¿Se han identificado efectos discriminatorios (no buscados) producto del diseño y la implementación de la política, programa o servicio respecto de ciertos grupos sociales en particular, según género, etnia, discapacidad, condición económica y social, etc.?</a:t>
            </a:r>
          </a:p>
          <a:p>
            <a:pPr>
              <a:lnSpc>
                <a:spcPct val="80000"/>
              </a:lnSpc>
            </a:pPr>
            <a:r>
              <a:rPr lang="es-AR" sz="2000" smtClean="0"/>
              <a:t>¿Qué efectos genera el programa en las relaciones intergeneracionales y entre los diferentes grupos sociales (visibilidad, vínculos, conflictos, etc.)?</a:t>
            </a:r>
          </a:p>
          <a:p>
            <a:pPr>
              <a:lnSpc>
                <a:spcPct val="80000"/>
              </a:lnSpc>
            </a:pPr>
            <a:r>
              <a:rPr lang="es-AR" sz="2000" smtClean="0"/>
              <a:t>¿Qué efectos genera el programa sobre la distribución de poder en las relaciones entre personas y grupos (por ejemplo, en la distinción de roles tradicionales por género)? El programa ¿genera empoderamiento de los involucrados?</a:t>
            </a:r>
          </a:p>
          <a:p>
            <a:pPr>
              <a:lnSpc>
                <a:spcPct val="80000"/>
              </a:lnSpc>
            </a:pPr>
            <a:r>
              <a:rPr lang="es-AR" sz="2000" smtClean="0"/>
              <a:t>¿Cuáles son los impactos previstos en el diseño de la política? ¿Se han verificado?</a:t>
            </a:r>
          </a:p>
          <a:p>
            <a:pPr>
              <a:lnSpc>
                <a:spcPct val="80000"/>
              </a:lnSpc>
            </a:pPr>
            <a:r>
              <a:rPr lang="es-AR" sz="2000" smtClean="0"/>
              <a:t>¿Las condicionalidades generan impacto discriminatorio respecto de ciertos grupos (por ej. según la ubicación geográfica y falta de oferta) en el acceso a la política, programa o servicio? </a:t>
            </a:r>
            <a:endParaRPr lang="es-ES" sz="2000" smtClean="0"/>
          </a:p>
        </p:txBody>
      </p:sp>
      <p:pic>
        <p:nvPicPr>
          <p:cNvPr id="56324" name="5 Imagen" descr="señal_mercosur.jpg"/>
          <p:cNvPicPr>
            <a:picLocks noChangeAspect="1"/>
          </p:cNvPicPr>
          <p:nvPr/>
        </p:nvPicPr>
        <p:blipFill>
          <a:blip r:embed="rId2"/>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3"/>
          <a:srcRect/>
          <a:stretch>
            <a:fillRect/>
          </a:stretch>
        </p:blipFill>
        <p:spPr bwMode="auto">
          <a:xfrm>
            <a:off x="0" y="0"/>
            <a:ext cx="9144000" cy="762000"/>
          </a:xfrm>
          <a:prstGeom prst="rect">
            <a:avLst/>
          </a:prstGeom>
          <a:noFill/>
          <a:ln w="9525">
            <a:noFill/>
            <a:miter lim="800000"/>
            <a:headEnd/>
            <a:tailEnd/>
          </a:ln>
        </p:spPr>
      </p:pic>
      <p:sp>
        <p:nvSpPr>
          <p:cNvPr id="57346" name="1 Título"/>
          <p:cNvSpPr txBox="1">
            <a:spLocks/>
          </p:cNvSpPr>
          <p:nvPr/>
        </p:nvSpPr>
        <p:spPr bwMode="auto">
          <a:xfrm>
            <a:off x="0" y="0"/>
            <a:ext cx="9144000" cy="561975"/>
          </a:xfrm>
          <a:prstGeom prst="rect">
            <a:avLst/>
          </a:prstGeom>
          <a:noFill/>
          <a:ln w="9525">
            <a:noFill/>
            <a:miter lim="800000"/>
            <a:headEnd/>
            <a:tailEnd/>
          </a:ln>
        </p:spPr>
        <p:txBody>
          <a:bodyPr/>
          <a:lstStyle/>
          <a:p>
            <a:pPr algn="ctr"/>
            <a:r>
              <a:rPr lang="es-AR" sz="3200">
                <a:solidFill>
                  <a:schemeClr val="bg1"/>
                </a:solidFill>
                <a:latin typeface="Calibri" pitchFamily="34" charset="0"/>
                <a:ea typeface="MS PGothic" pitchFamily="34" charset="-128"/>
              </a:rPr>
              <a:t>Desafíos</a:t>
            </a:r>
          </a:p>
        </p:txBody>
      </p:sp>
      <p:sp>
        <p:nvSpPr>
          <p:cNvPr id="57347" name="Text Box 5"/>
          <p:cNvSpPr txBox="1">
            <a:spLocks noChangeArrowheads="1"/>
          </p:cNvSpPr>
          <p:nvPr/>
        </p:nvSpPr>
        <p:spPr bwMode="auto">
          <a:xfrm>
            <a:off x="304800" y="801688"/>
            <a:ext cx="8839200" cy="6056312"/>
          </a:xfrm>
          <a:prstGeom prst="rect">
            <a:avLst/>
          </a:prstGeom>
          <a:noFill/>
          <a:ln w="9525">
            <a:noFill/>
            <a:miter lim="800000"/>
            <a:headEnd/>
            <a:tailEnd/>
          </a:ln>
        </p:spPr>
        <p:txBody>
          <a:bodyPr>
            <a:spAutoFit/>
          </a:bodyPr>
          <a:lstStyle/>
          <a:p>
            <a:r>
              <a:rPr lang="es-ES" sz="2300"/>
              <a:t>Abordajes integrales (articulación y coordinación): límites de los servicios públicos y de las áreas sectoriales de manera aislada. Ejemplo dinámicas territoriales de segregación espacial requieren acciones integrales (intersectorialidad e interjurisdiccionalidad). </a:t>
            </a:r>
          </a:p>
          <a:p>
            <a:endParaRPr lang="es-ES" sz="2300"/>
          </a:p>
          <a:p>
            <a:r>
              <a:rPr lang="es-ES" sz="2300"/>
              <a:t>El lugar de la implementación es clave: responsabilización de los servidores públicos.</a:t>
            </a:r>
            <a:endParaRPr lang="en-US" sz="2300"/>
          </a:p>
          <a:p>
            <a:endParaRPr lang="en-US" sz="2300"/>
          </a:p>
          <a:p>
            <a:r>
              <a:rPr lang="en-US" sz="2300"/>
              <a:t>Coalición política y red tecno-política (actores públicos: estatales, organizaciones sociales y académicos).</a:t>
            </a:r>
          </a:p>
          <a:p>
            <a:endParaRPr lang="en-US" sz="2300"/>
          </a:p>
          <a:p>
            <a:r>
              <a:rPr lang="en-US" sz="2300"/>
              <a:t>Visibilidad: construcción de legitimidad (hacia afuera y hacia adentro del Estado).</a:t>
            </a:r>
          </a:p>
          <a:p>
            <a:endParaRPr lang="en-US" sz="2300"/>
          </a:p>
          <a:p>
            <a:r>
              <a:rPr lang="en-US" sz="2300"/>
              <a:t>Participación de los grupos discriminados.</a:t>
            </a:r>
          </a:p>
          <a:p>
            <a:endParaRPr lang="en-US" sz="2300"/>
          </a:p>
          <a:p>
            <a:r>
              <a:rPr lang="en-US" sz="2300"/>
              <a:t>Construcción de espacios públicos como lugares de encuentro.  </a:t>
            </a:r>
            <a:endParaRPr lang="es-ES" sz="23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p:cNvSpPr>
          <p:nvPr/>
        </p:nvSpPr>
        <p:spPr bwMode="auto">
          <a:xfrm>
            <a:off x="0" y="1066800"/>
            <a:ext cx="8610600" cy="518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50800" tIns="50800" rIns="50800" bIns="50800"/>
          <a:lstStyle/>
          <a:p>
            <a:pPr marL="342900" indent="-342900" hangingPunct="0">
              <a:buClr>
                <a:srgbClr val="333399"/>
              </a:buClr>
              <a:buSzPct val="100000"/>
              <a:buFont typeface="Arial" charset="0"/>
              <a:buChar char="•"/>
            </a:pPr>
            <a:r>
              <a:rPr lang="es-ES_tradnl" sz="2000">
                <a:solidFill>
                  <a:srgbClr val="000000"/>
                </a:solidFill>
                <a:latin typeface="Helvetica" pitchFamily="34" charset="0"/>
                <a:sym typeface="Helvetica" pitchFamily="34" charset="0"/>
              </a:rPr>
              <a:t>El enfoque de derechos considera los principios y reglas de derechos humanos como un marco conceptual aplicable al ámbito del desarrollo y al proceso consecuente de formulación, implementación y monitoreo de políticas públicas. </a:t>
            </a:r>
          </a:p>
          <a:p>
            <a:pPr marL="342900" indent="-342900" hangingPunct="0">
              <a:buClr>
                <a:srgbClr val="333399"/>
              </a:buClr>
              <a:buSzPct val="100000"/>
              <a:buFont typeface="Arial" charset="0"/>
              <a:buChar char="•"/>
            </a:pPr>
            <a:endParaRPr lang="es-ES_tradnl" sz="2000" b="1">
              <a:latin typeface="Helvetica" pitchFamily="34" charset="0"/>
              <a:sym typeface="Helvetica" pitchFamily="34" charset="0"/>
            </a:endParaRPr>
          </a:p>
          <a:p>
            <a:pPr marL="342900" indent="-342900" hangingPunct="0">
              <a:buClr>
                <a:srgbClr val="333399"/>
              </a:buClr>
              <a:buSzPct val="100000"/>
              <a:buFont typeface="Arial" charset="0"/>
              <a:buChar char="•"/>
            </a:pPr>
            <a:r>
              <a:rPr lang="es-ES_tradnl" sz="2000">
                <a:latin typeface="Helvetica" pitchFamily="34" charset="0"/>
                <a:sym typeface="Helvetica" pitchFamily="34" charset="0"/>
              </a:rPr>
              <a:t>Evolución del derecho internacional de los derechos humanos.</a:t>
            </a:r>
          </a:p>
          <a:p>
            <a:pPr marL="342900" indent="-342900" hangingPunct="0">
              <a:buClr>
                <a:srgbClr val="333399"/>
              </a:buClr>
              <a:buSzPct val="100000"/>
              <a:buFont typeface="Arial" charset="0"/>
              <a:buChar char="•"/>
            </a:pPr>
            <a:endParaRPr lang="es-ES_tradnl" sz="2000">
              <a:latin typeface="Helvetica" pitchFamily="34" charset="0"/>
              <a:sym typeface="Helvetica" pitchFamily="34" charset="0"/>
            </a:endParaRPr>
          </a:p>
          <a:p>
            <a:pPr marL="342900" indent="-342900" hangingPunct="0">
              <a:buClr>
                <a:srgbClr val="333399"/>
              </a:buClr>
              <a:buSzPct val="100000"/>
              <a:buFont typeface="Arial" charset="0"/>
              <a:buChar char="•"/>
            </a:pPr>
            <a:r>
              <a:rPr lang="es-AR" sz="2000">
                <a:solidFill>
                  <a:srgbClr val="000000"/>
                </a:solidFill>
                <a:latin typeface="Helvetica" pitchFamily="34" charset="0"/>
                <a:sym typeface="Helvetica" pitchFamily="34" charset="0"/>
              </a:rPr>
              <a:t>Este enfoque implica abrir la discusión sobre los marcos conceptuales y metodológicos, los diseños institucionales y las modalidades de gestión pública.</a:t>
            </a:r>
          </a:p>
          <a:p>
            <a:pPr marL="342900" indent="-342900" hangingPunct="0">
              <a:buClr>
                <a:srgbClr val="333399"/>
              </a:buClr>
              <a:buSzPct val="100000"/>
            </a:pPr>
            <a:endParaRPr lang="es-AR" sz="2000">
              <a:solidFill>
                <a:srgbClr val="000000"/>
              </a:solidFill>
              <a:latin typeface="Helvetica" pitchFamily="34" charset="0"/>
              <a:sym typeface="Helvetica" pitchFamily="34" charset="0"/>
            </a:endParaRPr>
          </a:p>
          <a:p>
            <a:pPr marL="342900" indent="-342900" hangingPunct="0">
              <a:buClr>
                <a:srgbClr val="333399"/>
              </a:buClr>
              <a:buSzPct val="100000"/>
              <a:buFont typeface="Arial" charset="0"/>
              <a:buChar char="•"/>
            </a:pPr>
            <a:r>
              <a:rPr lang="es-AR" sz="2000">
                <a:solidFill>
                  <a:srgbClr val="000000"/>
                </a:solidFill>
                <a:latin typeface="Helvetica" pitchFamily="34" charset="0"/>
                <a:sym typeface="Helvetica" pitchFamily="34" charset="0"/>
              </a:rPr>
              <a:t>No se plantea como una receta, glosario o diccionario con respuestas completas y cerradas. </a:t>
            </a:r>
          </a:p>
          <a:p>
            <a:pPr marL="342900" indent="-342900" hangingPunct="0">
              <a:buClr>
                <a:srgbClr val="333399"/>
              </a:buClr>
              <a:buSzPct val="100000"/>
              <a:buFont typeface="Arial" charset="0"/>
              <a:buChar char="•"/>
            </a:pPr>
            <a:endParaRPr lang="es-AR" sz="2000">
              <a:solidFill>
                <a:srgbClr val="000000"/>
              </a:solidFill>
              <a:latin typeface="Helvetica" pitchFamily="34" charset="0"/>
              <a:sym typeface="Helvetica" pitchFamily="34" charset="0"/>
            </a:endParaRPr>
          </a:p>
          <a:p>
            <a:pPr marL="342900" indent="-342900" hangingPunct="0">
              <a:buClr>
                <a:srgbClr val="333399"/>
              </a:buClr>
              <a:buSzPct val="100000"/>
              <a:buFont typeface="Arial" charset="0"/>
              <a:buChar char="•"/>
            </a:pPr>
            <a:r>
              <a:rPr lang="es-AR" sz="2000">
                <a:solidFill>
                  <a:srgbClr val="000000"/>
                </a:solidFill>
                <a:latin typeface="Helvetica" pitchFamily="34" charset="0"/>
                <a:sym typeface="Helvetica" pitchFamily="34" charset="0"/>
              </a:rPr>
              <a:t>Lineamientos generales y orientadores que encuadran el debate y orienta la mirada para una revisión de los procesos de gestión pública desde una lógica de derechos.</a:t>
            </a:r>
          </a:p>
          <a:p>
            <a:pPr marL="342900" indent="-342900" hangingPunct="0">
              <a:buClr>
                <a:srgbClr val="333399"/>
              </a:buClr>
              <a:buSzPct val="100000"/>
            </a:pPr>
            <a:endParaRPr lang="es-AR" sz="2200">
              <a:solidFill>
                <a:srgbClr val="000000"/>
              </a:solidFill>
              <a:latin typeface="Helvetica" pitchFamily="34" charset="0"/>
              <a:sym typeface="Helvetica" pitchFamily="34" charset="0"/>
            </a:endParaRPr>
          </a:p>
          <a:p>
            <a:pPr marL="342900" indent="-342900" hangingPunct="0">
              <a:buClr>
                <a:srgbClr val="333399"/>
              </a:buClr>
              <a:buSzPct val="100000"/>
              <a:buFont typeface="Arial" charset="0"/>
              <a:buChar char="•"/>
            </a:pPr>
            <a:endParaRPr lang="es-AR" sz="2400">
              <a:solidFill>
                <a:srgbClr val="000000"/>
              </a:solidFill>
              <a:latin typeface="Helvetica" pitchFamily="34" charset="0"/>
              <a:sym typeface="Helvetica" pitchFamily="34" charset="0"/>
            </a:endParaRPr>
          </a:p>
          <a:p>
            <a:pPr marL="342900" indent="-342900" hangingPunct="0">
              <a:buClr>
                <a:srgbClr val="333399"/>
              </a:buClr>
              <a:buSzPct val="100000"/>
              <a:buFont typeface="Arial" charset="0"/>
              <a:buChar char="•"/>
            </a:pPr>
            <a:endParaRPr lang="es-AR" sz="2200">
              <a:solidFill>
                <a:srgbClr val="000000"/>
              </a:solidFill>
              <a:latin typeface="Helvetica" pitchFamily="34" charset="0"/>
              <a:sym typeface="Helvetica" pitchFamily="34" charset="0"/>
            </a:endParaRPr>
          </a:p>
        </p:txBody>
      </p:sp>
      <p:pic>
        <p:nvPicPr>
          <p:cNvPr id="18434" name="5 Imagen" descr="señal_mercosur.jpg"/>
          <p:cNvPicPr>
            <a:picLocks noChangeAspect="1"/>
          </p:cNvPicPr>
          <p:nvPr/>
        </p:nvPicPr>
        <p:blipFill>
          <a:blip r:embed="rId3"/>
          <a:srcRect/>
          <a:stretch>
            <a:fillRect/>
          </a:stretch>
        </p:blipFill>
        <p:spPr bwMode="auto">
          <a:xfrm>
            <a:off x="8221663" y="6005513"/>
            <a:ext cx="922337" cy="852487"/>
          </a:xfrm>
          <a:prstGeom prst="rect">
            <a:avLst/>
          </a:prstGeom>
          <a:noFill/>
          <a:ln w="9525">
            <a:noFill/>
            <a:miter lim="800000"/>
            <a:headEnd/>
            <a:tailEnd/>
          </a:ln>
        </p:spPr>
      </p:pic>
      <p:pic>
        <p:nvPicPr>
          <p:cNvPr id="18435" name="Picture 1"/>
          <p:cNvPicPr>
            <a:picLocks noChangeAspect="1" noChangeArrowheads="1"/>
          </p:cNvPicPr>
          <p:nvPr/>
        </p:nvPicPr>
        <p:blipFill>
          <a:blip r:embed="rId4"/>
          <a:srcRect/>
          <a:stretch>
            <a:fillRect/>
          </a:stretch>
        </p:blipFill>
        <p:spPr bwMode="auto">
          <a:xfrm>
            <a:off x="0" y="0"/>
            <a:ext cx="9144000" cy="990600"/>
          </a:xfrm>
          <a:prstGeom prst="rect">
            <a:avLst/>
          </a:prstGeom>
          <a:noFill/>
          <a:ln w="9525">
            <a:noFill/>
            <a:round/>
            <a:headEnd/>
            <a:tailEnd/>
          </a:ln>
        </p:spPr>
      </p:pic>
      <p:sp>
        <p:nvSpPr>
          <p:cNvPr id="8" name="Rectangle 1"/>
          <p:cNvSpPr txBox="1">
            <a:spLocks/>
          </p:cNvSpPr>
          <p:nvPr/>
        </p:nvSpPr>
        <p:spPr bwMode="auto">
          <a:xfrm>
            <a:off x="395288" y="0"/>
            <a:ext cx="8574087" cy="765175"/>
          </a:xfrm>
          <a:prstGeom prst="rect">
            <a:avLst/>
          </a:prstGeom>
          <a:noFill/>
          <a:ln/>
          <a:extLst/>
        </p:spPr>
        <p:txBody>
          <a:bodyPr lIns="50800" tIns="50800" rIns="50800" bIns="50800" anchor="ctr"/>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ctr" defTabSz="914400">
              <a:defRPr/>
            </a:pPr>
            <a:endParaRPr lang="es-AR" sz="2400" kern="0" dirty="0" smtClean="0">
              <a:solidFill>
                <a:schemeClr val="bg1"/>
              </a:solidFill>
              <a:latin typeface="Arial" pitchFamily="34" charset="0"/>
              <a:cs typeface="Arial" pitchFamily="34" charset="0"/>
              <a:sym typeface="Arial" pitchFamily="34" charset="0"/>
            </a:endParaRPr>
          </a:p>
          <a:p>
            <a:pPr algn="ctr" defTabSz="914400">
              <a:defRPr/>
            </a:pPr>
            <a:r>
              <a:rPr lang="es-AR" sz="2400" kern="0" dirty="0">
                <a:solidFill>
                  <a:schemeClr val="bg1"/>
                </a:solidFill>
                <a:latin typeface="Arial" pitchFamily="34" charset="0"/>
                <a:cs typeface="Arial" pitchFamily="34" charset="0"/>
                <a:sym typeface="Arial" pitchFamily="34" charset="0"/>
              </a:rPr>
              <a:t>¿</a:t>
            </a:r>
            <a:r>
              <a:rPr lang="es-AR" sz="2400" kern="0" dirty="0" smtClean="0">
                <a:solidFill>
                  <a:schemeClr val="bg1"/>
                </a:solidFill>
                <a:latin typeface="Arial" pitchFamily="34" charset="0"/>
                <a:cs typeface="Arial" pitchFamily="34" charset="0"/>
                <a:sym typeface="Arial" pitchFamily="34" charset="0"/>
              </a:rPr>
              <a:t>Qué es el enfoque de derechos?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533400" y="1143000"/>
            <a:ext cx="8229600" cy="1143000"/>
          </a:xfrm>
        </p:spPr>
        <p:txBody>
          <a:bodyPr/>
          <a:lstStyle/>
          <a:p>
            <a:r>
              <a:rPr lang="en-US" smtClean="0"/>
              <a:t>GRACIAS!!</a:t>
            </a:r>
            <a:endParaRPr lang="es-ES" smtClean="0"/>
          </a:p>
        </p:txBody>
      </p:sp>
      <p:sp>
        <p:nvSpPr>
          <p:cNvPr id="59394" name="Rectangle 3"/>
          <p:cNvSpPr>
            <a:spLocks noGrp="1"/>
          </p:cNvSpPr>
          <p:nvPr>
            <p:ph type="body" idx="1"/>
          </p:nvPr>
        </p:nvSpPr>
        <p:spPr/>
        <p:txBody>
          <a:bodyPr/>
          <a:lstStyle/>
          <a:p>
            <a:endParaRPr lang="en-US" smtClean="0"/>
          </a:p>
          <a:p>
            <a:endParaRPr lang="en-US" smtClean="0"/>
          </a:p>
          <a:p>
            <a:pPr>
              <a:buFont typeface="Arial" charset="0"/>
              <a:buNone/>
            </a:pPr>
            <a:r>
              <a:rPr lang="es-ES" smtClean="0">
                <a:hlinkClick r:id="rId2"/>
              </a:rPr>
              <a:t>http://www.ippdh.mercosur.int</a:t>
            </a:r>
            <a:endParaRPr lang="es-ES" smtClean="0"/>
          </a:p>
          <a:p>
            <a:pPr>
              <a:buFont typeface="Arial" charset="0"/>
              <a:buNone/>
            </a:pPr>
            <a:endParaRPr lang="en-US" sz="2000" smtClean="0"/>
          </a:p>
          <a:p>
            <a:pPr>
              <a:buFont typeface="Arial" charset="0"/>
              <a:buNone/>
            </a:pPr>
            <a:r>
              <a:rPr lang="en-US" sz="2000" i="1" smtClean="0"/>
              <a:t>GANAR DERECHOS. Lineamientos para políticas públicas basadas en derechos.</a:t>
            </a:r>
          </a:p>
          <a:p>
            <a:pPr>
              <a:buFont typeface="Arial" charset="0"/>
              <a:buNone/>
            </a:pPr>
            <a:endParaRPr lang="en-US" sz="2000" i="1" smtClean="0"/>
          </a:p>
          <a:p>
            <a:pPr>
              <a:buFont typeface="Arial" charset="0"/>
              <a:buNone/>
            </a:pPr>
            <a:endParaRPr lang="en-US" sz="2000" i="1" smtClean="0"/>
          </a:p>
          <a:p>
            <a:pPr algn="ctr">
              <a:buFont typeface="Arial" charset="0"/>
              <a:buNone/>
            </a:pPr>
            <a:r>
              <a:rPr lang="en-US" sz="2000" smtClean="0"/>
              <a:t>javmoro@gmail.com</a:t>
            </a:r>
            <a:endParaRPr lang="es-ES" sz="2000" smtClean="0"/>
          </a:p>
        </p:txBody>
      </p:sp>
      <p:pic>
        <p:nvPicPr>
          <p:cNvPr id="59396" name="5 Imagen" descr="señal_mercosur.jpg"/>
          <p:cNvPicPr>
            <a:picLocks noChangeAspect="1"/>
          </p:cNvPicPr>
          <p:nvPr/>
        </p:nvPicPr>
        <p:blipFill>
          <a:blip r:embed="rId3"/>
          <a:srcRect/>
          <a:stretch>
            <a:fillRect/>
          </a:stretch>
        </p:blipFill>
        <p:spPr bwMode="auto">
          <a:xfrm>
            <a:off x="7467600" y="5257800"/>
            <a:ext cx="1447800" cy="13382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srcRect/>
          <a:stretch>
            <a:fillRect/>
          </a:stretch>
        </p:blipFill>
        <p:spPr bwMode="auto">
          <a:xfrm>
            <a:off x="0" y="0"/>
            <a:ext cx="9155113" cy="936625"/>
          </a:xfrm>
          <a:prstGeom prst="rect">
            <a:avLst/>
          </a:prstGeom>
          <a:noFill/>
          <a:ln w="9525">
            <a:noFill/>
            <a:round/>
            <a:headEnd/>
            <a:tailEnd/>
          </a:ln>
        </p:spPr>
      </p:pic>
      <p:sp>
        <p:nvSpPr>
          <p:cNvPr id="20482" name="AutoShape 2"/>
          <p:cNvSpPr>
            <a:spLocks/>
          </p:cNvSpPr>
          <p:nvPr/>
        </p:nvSpPr>
        <p:spPr bwMode="auto">
          <a:xfrm>
            <a:off x="228600" y="1169988"/>
            <a:ext cx="8569325" cy="56880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50800" tIns="50800" rIns="50800" bIns="50800"/>
          <a:lstStyle/>
          <a:p>
            <a:pPr hangingPunct="0">
              <a:buClr>
                <a:srgbClr val="333399"/>
              </a:buClr>
              <a:buSzPct val="100000"/>
            </a:pPr>
            <a:endParaRPr lang="es-AR" sz="2000">
              <a:solidFill>
                <a:srgbClr val="000000"/>
              </a:solidFill>
              <a:latin typeface="Helvetica" pitchFamily="34" charset="0"/>
              <a:sym typeface="Helvetica" pitchFamily="34" charset="0"/>
            </a:endParaRPr>
          </a:p>
          <a:p>
            <a:pPr hangingPunct="0">
              <a:buClr>
                <a:srgbClr val="333399"/>
              </a:buClr>
              <a:buSzPct val="100000"/>
              <a:buFont typeface="Arial" charset="0"/>
              <a:buChar char="•"/>
            </a:pPr>
            <a:r>
              <a:rPr lang="es-AR" sz="2000">
                <a:solidFill>
                  <a:srgbClr val="000000"/>
                </a:solidFill>
                <a:latin typeface="Helvetica" pitchFamily="34" charset="0"/>
                <a:sym typeface="Helvetica" pitchFamily="34" charset="0"/>
              </a:rPr>
              <a:t>Personas como titulares de derechos y no como beneficiarios de las políticas</a:t>
            </a:r>
          </a:p>
          <a:p>
            <a:pPr hangingPunct="0">
              <a:buClr>
                <a:srgbClr val="333399"/>
              </a:buClr>
              <a:buSzPct val="100000"/>
              <a:buFont typeface="Arial" charset="0"/>
              <a:buChar char="•"/>
            </a:pPr>
            <a:endParaRPr lang="es-AR" sz="2000">
              <a:solidFill>
                <a:srgbClr val="000000"/>
              </a:solidFill>
              <a:latin typeface="Helvetica" pitchFamily="34" charset="0"/>
              <a:sym typeface="Helvetica" pitchFamily="34" charset="0"/>
            </a:endParaRPr>
          </a:p>
          <a:p>
            <a:pPr hangingPunct="0">
              <a:buClr>
                <a:srgbClr val="333399"/>
              </a:buClr>
              <a:buSzPct val="100000"/>
              <a:buFont typeface="Arial" charset="0"/>
              <a:buChar char="•"/>
            </a:pPr>
            <a:r>
              <a:rPr lang="es-AR" sz="2000">
                <a:solidFill>
                  <a:srgbClr val="000000"/>
                </a:solidFill>
                <a:latin typeface="Helvetica" pitchFamily="34" charset="0"/>
                <a:sym typeface="Helvetica" pitchFamily="34" charset="0"/>
              </a:rPr>
              <a:t>Estado como principal garante y  promotor de  las condiciones institucionales y sociales necesarias para la garantía de los derechos. </a:t>
            </a:r>
          </a:p>
          <a:p>
            <a:pPr hangingPunct="0">
              <a:buClr>
                <a:srgbClr val="333399"/>
              </a:buClr>
              <a:buSzPct val="100000"/>
              <a:buFont typeface="Arial" charset="0"/>
              <a:buChar char="•"/>
            </a:pPr>
            <a:endParaRPr lang="es-AR" sz="2000">
              <a:solidFill>
                <a:srgbClr val="000000"/>
              </a:solidFill>
              <a:latin typeface="Helvetica" pitchFamily="34" charset="0"/>
              <a:sym typeface="Helvetica" pitchFamily="34" charset="0"/>
            </a:endParaRPr>
          </a:p>
          <a:p>
            <a:pPr marL="742950" lvl="1" indent="-285750" hangingPunct="0">
              <a:buClr>
                <a:srgbClr val="333399"/>
              </a:buClr>
              <a:buSzPct val="100000"/>
              <a:buFont typeface="Arial" charset="0"/>
              <a:buChar char="•"/>
            </a:pPr>
            <a:r>
              <a:rPr lang="es-AR">
                <a:solidFill>
                  <a:srgbClr val="000000"/>
                </a:solidFill>
                <a:sym typeface="Helvetica" pitchFamily="34" charset="0"/>
              </a:rPr>
              <a:t>implica que existe un Estado obligado a hacer o no hacer y en caso de incumplimiento, acceso a vías de exigibilidad, incluyendo la judicial.</a:t>
            </a:r>
            <a:endParaRPr lang="es-AR" sz="2000">
              <a:solidFill>
                <a:srgbClr val="000000"/>
              </a:solidFill>
              <a:latin typeface="Helvetica" pitchFamily="34" charset="0"/>
              <a:sym typeface="Helvetica" pitchFamily="34" charset="0"/>
            </a:endParaRPr>
          </a:p>
          <a:p>
            <a:pPr hangingPunct="0">
              <a:buClr>
                <a:srgbClr val="333399"/>
              </a:buClr>
              <a:buSzPct val="100000"/>
              <a:buFont typeface="Arial" charset="0"/>
              <a:buChar char="•"/>
            </a:pPr>
            <a:endParaRPr lang="es-AR" sz="2000">
              <a:solidFill>
                <a:srgbClr val="000000"/>
              </a:solidFill>
              <a:latin typeface="Helvetica" pitchFamily="34" charset="0"/>
              <a:sym typeface="Helvetica" pitchFamily="34" charset="0"/>
            </a:endParaRPr>
          </a:p>
          <a:p>
            <a:pPr hangingPunct="0">
              <a:buClr>
                <a:srgbClr val="333399"/>
              </a:buClr>
              <a:buSzPct val="100000"/>
              <a:buFont typeface="Arial" charset="0"/>
              <a:buChar char="•"/>
            </a:pPr>
            <a:r>
              <a:rPr lang="es-AR">
                <a:solidFill>
                  <a:srgbClr val="000000"/>
                </a:solidFill>
                <a:sym typeface="Helvetica" pitchFamily="34" charset="0"/>
              </a:rPr>
              <a:t>No implica judicialización de la cuestión social. Mecanismos de reclamo judicial como último recurso.</a:t>
            </a:r>
          </a:p>
          <a:p>
            <a:pPr hangingPunct="0">
              <a:buClr>
                <a:srgbClr val="333399"/>
              </a:buClr>
              <a:buSzPct val="100000"/>
              <a:buFont typeface="Arial" charset="0"/>
              <a:buChar char="•"/>
            </a:pPr>
            <a:endParaRPr lang="es-AR">
              <a:solidFill>
                <a:srgbClr val="000000"/>
              </a:solidFill>
              <a:sym typeface="Helvetica" pitchFamily="34" charset="0"/>
            </a:endParaRPr>
          </a:p>
          <a:p>
            <a:pPr hangingPunct="0">
              <a:buClr>
                <a:srgbClr val="333399"/>
              </a:buClr>
              <a:buSzPct val="100000"/>
              <a:buFont typeface="Arial" charset="0"/>
              <a:buChar char="•"/>
            </a:pPr>
            <a:r>
              <a:rPr lang="es-AR" sz="2000">
                <a:solidFill>
                  <a:srgbClr val="000000"/>
                </a:solidFill>
                <a:latin typeface="Helvetica" pitchFamily="34" charset="0"/>
                <a:sym typeface="Helvetica" pitchFamily="34" charset="0"/>
              </a:rPr>
              <a:t>La política es la instancia privilegiada para dirimir las acciones públicas necesarias para dar efectividad a los derechos fundamentales en un sistema democrático y representativo de gobierno.</a:t>
            </a:r>
          </a:p>
          <a:p>
            <a:pPr hangingPunct="0">
              <a:buClr>
                <a:srgbClr val="333399"/>
              </a:buClr>
              <a:buSzPct val="100000"/>
            </a:pPr>
            <a:endParaRPr lang="es-AR" sz="2000">
              <a:solidFill>
                <a:srgbClr val="000000"/>
              </a:solidFill>
              <a:latin typeface="Helvetica" pitchFamily="34" charset="0"/>
              <a:sym typeface="Helvetica" pitchFamily="34" charset="0"/>
            </a:endParaRPr>
          </a:p>
          <a:p>
            <a:pPr hangingPunct="0">
              <a:lnSpc>
                <a:spcPts val="2400"/>
              </a:lnSpc>
              <a:buSzPct val="100000"/>
            </a:pPr>
            <a:endParaRPr lang="es-AR" sz="2000">
              <a:solidFill>
                <a:srgbClr val="000000"/>
              </a:solidFill>
              <a:latin typeface="Helvetica" pitchFamily="34" charset="0"/>
              <a:sym typeface="Helvetica" pitchFamily="34" charset="0"/>
            </a:endParaRPr>
          </a:p>
          <a:p>
            <a:pPr hangingPunct="0">
              <a:lnSpc>
                <a:spcPts val="2400"/>
              </a:lnSpc>
              <a:buSzPct val="100000"/>
            </a:pPr>
            <a:endParaRPr lang="es-AR" sz="2000">
              <a:solidFill>
                <a:srgbClr val="000000"/>
              </a:solidFill>
              <a:latin typeface="Helvetica" pitchFamily="34" charset="0"/>
              <a:sym typeface="Helvetica" pitchFamily="34" charset="0"/>
            </a:endParaRPr>
          </a:p>
          <a:p>
            <a:pPr hangingPunct="0">
              <a:lnSpc>
                <a:spcPts val="2400"/>
              </a:lnSpc>
              <a:buSzPct val="100000"/>
            </a:pPr>
            <a:endParaRPr lang="es-AR" sz="2000">
              <a:solidFill>
                <a:srgbClr val="000000"/>
              </a:solidFill>
              <a:latin typeface="Helvetica" pitchFamily="34" charset="0"/>
              <a:sym typeface="Helvetica" pitchFamily="34" charset="0"/>
            </a:endParaRPr>
          </a:p>
          <a:p>
            <a:pPr hangingPunct="0">
              <a:lnSpc>
                <a:spcPts val="2400"/>
              </a:lnSpc>
              <a:buSzPct val="100000"/>
              <a:buFont typeface="Arial" charset="0"/>
              <a:buChar char="•"/>
            </a:pPr>
            <a:endParaRPr lang="es-AR" sz="2000">
              <a:solidFill>
                <a:srgbClr val="000000"/>
              </a:solidFill>
              <a:latin typeface="Helvetica" pitchFamily="34" charset="0"/>
              <a:sym typeface="Helvetica" pitchFamily="34" charset="0"/>
            </a:endParaRPr>
          </a:p>
        </p:txBody>
      </p:sp>
      <p:sp>
        <p:nvSpPr>
          <p:cNvPr id="20483" name="Rectangle 1"/>
          <p:cNvSpPr>
            <a:spLocks noGrp="1"/>
          </p:cNvSpPr>
          <p:nvPr>
            <p:ph type="title" idx="4294967295"/>
          </p:nvPr>
        </p:nvSpPr>
        <p:spPr>
          <a:xfrm>
            <a:off x="685800" y="188913"/>
            <a:ext cx="7996238" cy="496887"/>
          </a:xfrm>
        </p:spPr>
        <p:txBody>
          <a:bodyPr lIns="50800" tIns="50800" rIns="50800" bIns="50800"/>
          <a:lstStyle/>
          <a:p>
            <a:pPr eaLnBrk="1"/>
            <a:r>
              <a:rPr lang="es-AR" altLang="es-AR" sz="3200" smtClean="0">
                <a:solidFill>
                  <a:schemeClr val="bg1"/>
                </a:solidFill>
                <a:latin typeface="Arial" charset="0"/>
                <a:cs typeface="Arial" charset="0"/>
                <a:sym typeface="Arial" charset="0"/>
              </a:rPr>
              <a:t> ¿Qué es el enfoque de derechos?</a:t>
            </a:r>
            <a:r>
              <a:rPr lang="es-AR" altLang="es-AR" sz="3200" smtClean="0">
                <a:solidFill>
                  <a:schemeClr val="bg1"/>
                </a:solidFill>
              </a:rPr>
              <a:t> </a:t>
            </a:r>
          </a:p>
        </p:txBody>
      </p:sp>
      <p:pic>
        <p:nvPicPr>
          <p:cNvPr id="20484" name="5 Imagen" descr="señal_mercosur.jpg"/>
          <p:cNvPicPr>
            <a:picLocks noChangeAspect="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srcRect/>
          <a:stretch>
            <a:fillRect/>
          </a:stretch>
        </p:blipFill>
        <p:spPr bwMode="auto">
          <a:xfrm>
            <a:off x="0" y="0"/>
            <a:ext cx="9144000" cy="1196975"/>
          </a:xfrm>
          <a:prstGeom prst="rect">
            <a:avLst/>
          </a:prstGeom>
          <a:noFill/>
          <a:ln w="9525">
            <a:noFill/>
            <a:miter lim="800000"/>
            <a:headEnd/>
            <a:tailEnd/>
          </a:ln>
        </p:spPr>
      </p:pic>
      <p:sp>
        <p:nvSpPr>
          <p:cNvPr id="22530" name="1 Título"/>
          <p:cNvSpPr>
            <a:spLocks noGrp="1"/>
          </p:cNvSpPr>
          <p:nvPr>
            <p:ph type="title"/>
          </p:nvPr>
        </p:nvSpPr>
        <p:spPr>
          <a:xfrm>
            <a:off x="0" y="0"/>
            <a:ext cx="9144000" cy="561975"/>
          </a:xfrm>
        </p:spPr>
        <p:txBody>
          <a:bodyPr anchor="t"/>
          <a:lstStyle/>
          <a:p>
            <a:pPr eaLnBrk="1" hangingPunct="1"/>
            <a:r>
              <a:rPr lang="es-AR" altLang="es-AR" sz="3200" smtClean="0">
                <a:solidFill>
                  <a:schemeClr val="bg1"/>
                </a:solidFill>
                <a:latin typeface="Arial" charset="0"/>
                <a:cs typeface="Arial" charset="0"/>
                <a:sym typeface="Arial" charset="0"/>
              </a:rPr>
              <a:t>¿</a:t>
            </a:r>
            <a:r>
              <a:rPr lang="es-ES" sz="3200" smtClean="0">
                <a:solidFill>
                  <a:schemeClr val="bg1"/>
                </a:solidFill>
              </a:rPr>
              <a:t>Cómo promover el enfoque de derechos en las políticas públicas?</a:t>
            </a:r>
            <a:endParaRPr lang="en-US" sz="3200" smtClean="0">
              <a:solidFill>
                <a:schemeClr val="bg1"/>
              </a:solidFill>
            </a:endParaRPr>
          </a:p>
        </p:txBody>
      </p:sp>
      <p:pic>
        <p:nvPicPr>
          <p:cNvPr id="22531" name="Picture 1"/>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
        <p:nvSpPr>
          <p:cNvPr id="22532" name="Text Box 5"/>
          <p:cNvSpPr txBox="1">
            <a:spLocks noChangeArrowheads="1"/>
          </p:cNvSpPr>
          <p:nvPr/>
        </p:nvSpPr>
        <p:spPr bwMode="auto">
          <a:xfrm>
            <a:off x="228600" y="1371600"/>
            <a:ext cx="8686800" cy="4446588"/>
          </a:xfrm>
          <a:prstGeom prst="rect">
            <a:avLst/>
          </a:prstGeom>
          <a:noFill/>
          <a:ln w="9525">
            <a:noFill/>
            <a:miter lim="800000"/>
            <a:headEnd/>
            <a:tailEnd/>
          </a:ln>
        </p:spPr>
        <p:txBody>
          <a:bodyPr>
            <a:spAutoFit/>
          </a:bodyPr>
          <a:lstStyle/>
          <a:p>
            <a:endParaRPr lang="es-ES" sz="2200"/>
          </a:p>
          <a:p>
            <a:r>
              <a:rPr lang="es-ES" sz="2200"/>
              <a:t>- mirada no normativista de los procesos de políticas</a:t>
            </a:r>
          </a:p>
          <a:p>
            <a:endParaRPr lang="es-ES" sz="2200"/>
          </a:p>
          <a:p>
            <a:pPr>
              <a:buFontTx/>
              <a:buChar char="-"/>
            </a:pPr>
            <a:r>
              <a:rPr lang="es-ES" sz="2200"/>
              <a:t> riesgo: meramente declamativo, perder la mirada crítica y la capacidad de transformar las causas que generan desigualdad</a:t>
            </a:r>
          </a:p>
          <a:p>
            <a:pPr>
              <a:buFontTx/>
              <a:buChar char="-"/>
            </a:pPr>
            <a:endParaRPr lang="en-US" sz="2200"/>
          </a:p>
          <a:p>
            <a:pPr>
              <a:buFontTx/>
              <a:buChar char="-"/>
            </a:pPr>
            <a:endParaRPr lang="es-ES" sz="2200"/>
          </a:p>
          <a:p>
            <a:pPr>
              <a:buFont typeface="Wingdings" pitchFamily="2" charset="2"/>
              <a:buChar char="Ø"/>
            </a:pPr>
            <a:r>
              <a:rPr lang="es-ES" sz="2200"/>
              <a:t> la igualdad es un ideal y una construcción política/cultural y económica </a:t>
            </a:r>
          </a:p>
          <a:p>
            <a:pPr>
              <a:buFont typeface="Wingdings" pitchFamily="2" charset="2"/>
              <a:buChar char="Ø"/>
            </a:pPr>
            <a:r>
              <a:rPr lang="es-ES" sz="2200"/>
              <a:t> la desigualdad también es una construcción política/cultural y económica que en AL tiene raíces históricas. </a:t>
            </a:r>
          </a:p>
          <a:p>
            <a:pPr>
              <a:buFont typeface="Wingdings" pitchFamily="2" charset="2"/>
              <a:buChar char="Ø"/>
            </a:pPr>
            <a:r>
              <a:rPr lang="es-ES" sz="2200"/>
              <a:t>las democracias del s.XXI en AL han asumido el desafío de construir inclusión y mayor igualdad social.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srcRect/>
          <a:stretch>
            <a:fillRect/>
          </a:stretch>
        </p:blipFill>
        <p:spPr bwMode="auto">
          <a:xfrm>
            <a:off x="0" y="0"/>
            <a:ext cx="9155113" cy="936625"/>
          </a:xfrm>
          <a:prstGeom prst="rect">
            <a:avLst/>
          </a:prstGeom>
          <a:noFill/>
          <a:ln w="9525">
            <a:noFill/>
            <a:round/>
            <a:headEnd/>
            <a:tailEnd/>
          </a:ln>
        </p:spPr>
      </p:pic>
      <p:sp>
        <p:nvSpPr>
          <p:cNvPr id="24578" name="AutoShape 2"/>
          <p:cNvSpPr>
            <a:spLocks/>
          </p:cNvSpPr>
          <p:nvPr/>
        </p:nvSpPr>
        <p:spPr bwMode="auto">
          <a:xfrm>
            <a:off x="250825" y="1052513"/>
            <a:ext cx="8569325" cy="5616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50800" tIns="50800" rIns="50800" bIns="50800"/>
          <a:lstStyle/>
          <a:p>
            <a:pPr marL="342900" indent="-342900" hangingPunct="0">
              <a:buClr>
                <a:srgbClr val="333399"/>
              </a:buClr>
              <a:buSzPct val="100000"/>
            </a:pPr>
            <a:r>
              <a:rPr lang="es-AR" sz="2000">
                <a:solidFill>
                  <a:srgbClr val="000000"/>
                </a:solidFill>
                <a:latin typeface="Helvetica" pitchFamily="34" charset="0"/>
                <a:cs typeface="Helvetica" pitchFamily="34" charset="0"/>
                <a:sym typeface="Helvetica" pitchFamily="34" charset="0"/>
              </a:rPr>
              <a:t>			     </a:t>
            </a:r>
            <a:r>
              <a:rPr lang="es-AR" sz="2400" b="1">
                <a:solidFill>
                  <a:srgbClr val="000000"/>
                </a:solidFill>
                <a:latin typeface="Helvetica" pitchFamily="34" charset="0"/>
                <a:cs typeface="Helvetica" pitchFamily="34" charset="0"/>
                <a:sym typeface="Helvetica" pitchFamily="34" charset="0"/>
              </a:rPr>
              <a:t>principios universales o transversales</a:t>
            </a:r>
          </a:p>
          <a:p>
            <a:pPr marL="342900" indent="-342900" hangingPunct="0">
              <a:buClr>
                <a:srgbClr val="333399"/>
              </a:buClr>
              <a:buSzPct val="100000"/>
              <a:buFont typeface="Arial" charset="0"/>
              <a:buChar char="•"/>
            </a:pPr>
            <a:endParaRPr lang="es-AR" sz="2000">
              <a:solidFill>
                <a:srgbClr val="000000"/>
              </a:solidFill>
              <a:latin typeface="Helvetica" pitchFamily="34" charset="0"/>
              <a:cs typeface="Helvetica" pitchFamily="34" charset="0"/>
              <a:sym typeface="Helvetica" pitchFamily="34" charset="0"/>
            </a:endParaRPr>
          </a:p>
          <a:p>
            <a:pPr marL="342900" indent="-342900" hangingPunct="0">
              <a:buClr>
                <a:schemeClr val="accent2"/>
              </a:buClr>
            </a:pPr>
            <a:endParaRPr lang="es-AR" sz="2000">
              <a:solidFill>
                <a:srgbClr val="000000"/>
              </a:solidFill>
              <a:latin typeface="Helvetica" pitchFamily="34" charset="0"/>
              <a:cs typeface="Helvetica" pitchFamily="34" charset="0"/>
              <a:sym typeface="Helvetica" pitchFamily="34" charset="0"/>
            </a:endParaRPr>
          </a:p>
          <a:p>
            <a:pPr marL="342900" indent="-342900" hangingPunct="0">
              <a:buClr>
                <a:schemeClr val="accent2"/>
              </a:buClr>
              <a:buFont typeface="Wingdings" pitchFamily="2" charset="2"/>
              <a:buChar char="ü"/>
            </a:pPr>
            <a:r>
              <a:rPr lang="es-AR" sz="2000">
                <a:solidFill>
                  <a:srgbClr val="000000"/>
                </a:solidFill>
                <a:latin typeface="Helvetica" pitchFamily="34" charset="0"/>
                <a:cs typeface="Helvetica" pitchFamily="34" charset="0"/>
                <a:sym typeface="Helvetica" pitchFamily="34" charset="0"/>
              </a:rPr>
              <a:t>Universalidad, Igualdad y no discriminación; </a:t>
            </a:r>
          </a:p>
          <a:p>
            <a:pPr marL="342900" indent="-342900" hangingPunct="0">
              <a:buClr>
                <a:schemeClr val="accent2"/>
              </a:buClr>
            </a:pPr>
            <a:endParaRPr lang="en-US" sz="2000">
              <a:solidFill>
                <a:srgbClr val="000000"/>
              </a:solidFill>
              <a:latin typeface="Helvetica" pitchFamily="34" charset="0"/>
              <a:cs typeface="Helvetica" pitchFamily="34" charset="0"/>
              <a:sym typeface="Helvetica" pitchFamily="34" charset="0"/>
            </a:endParaRPr>
          </a:p>
          <a:p>
            <a:pPr marL="342900" indent="-342900" hangingPunct="0">
              <a:buClr>
                <a:schemeClr val="accent2"/>
              </a:buClr>
              <a:buFont typeface="Wingdings" pitchFamily="2" charset="2"/>
              <a:buChar char="ü"/>
            </a:pPr>
            <a:r>
              <a:rPr lang="en-US" sz="2000">
                <a:solidFill>
                  <a:srgbClr val="000000"/>
                </a:solidFill>
                <a:latin typeface="Helvetica" pitchFamily="34" charset="0"/>
                <a:cs typeface="Helvetica" pitchFamily="34" charset="0"/>
                <a:sym typeface="Helvetica" pitchFamily="34" charset="0"/>
              </a:rPr>
              <a:t>Acceso a mecanismos de reclamo administrativos y judiciales; </a:t>
            </a:r>
          </a:p>
          <a:p>
            <a:pPr marL="342900" indent="-342900" hangingPunct="0">
              <a:buClr>
                <a:schemeClr val="accent2"/>
              </a:buClr>
            </a:pPr>
            <a:endParaRPr lang="en-US" sz="2000">
              <a:solidFill>
                <a:srgbClr val="000000"/>
              </a:solidFill>
              <a:latin typeface="Helvetica" pitchFamily="34" charset="0"/>
              <a:cs typeface="Helvetica" pitchFamily="34" charset="0"/>
              <a:sym typeface="Helvetica" pitchFamily="34" charset="0"/>
            </a:endParaRPr>
          </a:p>
          <a:p>
            <a:pPr marL="342900" indent="-342900" hangingPunct="0">
              <a:buClr>
                <a:schemeClr val="accent2"/>
              </a:buClr>
              <a:buFont typeface="Wingdings" pitchFamily="2" charset="2"/>
              <a:buChar char="ü"/>
            </a:pPr>
            <a:r>
              <a:rPr lang="en-US" sz="2000">
                <a:solidFill>
                  <a:srgbClr val="000000"/>
                </a:solidFill>
                <a:latin typeface="Helvetica" pitchFamily="34" charset="0"/>
                <a:cs typeface="Helvetica" pitchFamily="34" charset="0"/>
                <a:sym typeface="Helvetica" pitchFamily="34" charset="0"/>
              </a:rPr>
              <a:t>Participación </a:t>
            </a:r>
            <a:r>
              <a:rPr lang="es-AR" sz="2000">
                <a:solidFill>
                  <a:srgbClr val="000000"/>
                </a:solidFill>
                <a:latin typeface="Helvetica" pitchFamily="34" charset="0"/>
                <a:cs typeface="Helvetica" pitchFamily="34" charset="0"/>
                <a:sym typeface="Helvetica" pitchFamily="34" charset="0"/>
              </a:rPr>
              <a:t>social en los procesos de formación de las políticas;</a:t>
            </a:r>
            <a:endParaRPr lang="en-US" sz="2000">
              <a:solidFill>
                <a:srgbClr val="000000"/>
              </a:solidFill>
              <a:latin typeface="Helvetica" pitchFamily="34" charset="0"/>
              <a:cs typeface="Helvetica" pitchFamily="34" charset="0"/>
              <a:sym typeface="Helvetica" pitchFamily="34" charset="0"/>
            </a:endParaRPr>
          </a:p>
          <a:p>
            <a:pPr marL="342900" indent="-342900" hangingPunct="0">
              <a:buClr>
                <a:schemeClr val="accent2"/>
              </a:buClr>
            </a:pPr>
            <a:endParaRPr lang="es-AR" sz="2000">
              <a:solidFill>
                <a:srgbClr val="000000"/>
              </a:solidFill>
              <a:latin typeface="Helvetica" pitchFamily="34" charset="0"/>
              <a:cs typeface="Helvetica" pitchFamily="34" charset="0"/>
              <a:sym typeface="Helvetica" pitchFamily="34" charset="0"/>
            </a:endParaRPr>
          </a:p>
          <a:p>
            <a:pPr marL="342900" indent="-342900" hangingPunct="0">
              <a:buClr>
                <a:schemeClr val="accent2"/>
              </a:buClr>
              <a:buFont typeface="Wingdings" pitchFamily="2" charset="2"/>
              <a:buChar char="ü"/>
            </a:pPr>
            <a:r>
              <a:rPr lang="es-AR" sz="2000">
                <a:solidFill>
                  <a:srgbClr val="000000"/>
                </a:solidFill>
                <a:latin typeface="Helvetica" pitchFamily="34" charset="0"/>
                <a:cs typeface="Helvetica" pitchFamily="34" charset="0"/>
                <a:sym typeface="Helvetica" pitchFamily="34" charset="0"/>
              </a:rPr>
              <a:t>Acceso y producción de información tanto para diseño de políticas como para monitoreo de la gestión de gobierno.</a:t>
            </a:r>
          </a:p>
          <a:p>
            <a:pPr marL="342900" indent="-342900" hangingPunct="0">
              <a:buClr>
                <a:schemeClr val="accent2"/>
              </a:buClr>
              <a:buFont typeface="Wingdings" pitchFamily="2" charset="2"/>
              <a:buChar char="ü"/>
            </a:pPr>
            <a:endParaRPr lang="es-AR" sz="2000">
              <a:solidFill>
                <a:srgbClr val="000000"/>
              </a:solidFill>
              <a:latin typeface="Helvetica" pitchFamily="34" charset="0"/>
              <a:cs typeface="Helvetica" pitchFamily="34" charset="0"/>
              <a:sym typeface="Helvetica" pitchFamily="34" charset="0"/>
            </a:endParaRPr>
          </a:p>
          <a:p>
            <a:pPr marL="342900" indent="-342900" hangingPunct="0"/>
            <a:r>
              <a:rPr lang="es-AR" sz="2000">
                <a:solidFill>
                  <a:srgbClr val="000000"/>
                </a:solidFill>
                <a:latin typeface="Helvetica" pitchFamily="34" charset="0"/>
                <a:cs typeface="Helvetica" pitchFamily="34" charset="0"/>
                <a:sym typeface="Helvetica" pitchFamily="34" charset="0"/>
              </a:rPr>
              <a:t> </a:t>
            </a:r>
            <a:endParaRPr lang="es-AR" sz="2000">
              <a:solidFill>
                <a:srgbClr val="FF0000"/>
              </a:solidFill>
              <a:latin typeface="Helvetica" pitchFamily="34" charset="0"/>
              <a:cs typeface="Helvetica" pitchFamily="34" charset="0"/>
              <a:sym typeface="Helvetica" pitchFamily="34" charset="0"/>
            </a:endParaRPr>
          </a:p>
        </p:txBody>
      </p:sp>
      <p:sp>
        <p:nvSpPr>
          <p:cNvPr id="24579" name="Rectangle 1"/>
          <p:cNvSpPr>
            <a:spLocks noGrp="1"/>
          </p:cNvSpPr>
          <p:nvPr>
            <p:ph type="title" idx="4294967295"/>
          </p:nvPr>
        </p:nvSpPr>
        <p:spPr>
          <a:xfrm>
            <a:off x="827088" y="188913"/>
            <a:ext cx="7854950" cy="71437"/>
          </a:xfrm>
        </p:spPr>
        <p:txBody>
          <a:bodyPr lIns="50800" tIns="50800" rIns="50800" bIns="50800"/>
          <a:lstStyle/>
          <a:p>
            <a:pPr eaLnBrk="1"/>
            <a:r>
              <a:rPr lang="es-AR" altLang="es-AR" sz="3000" smtClean="0">
                <a:solidFill>
                  <a:schemeClr val="bg1"/>
                </a:solidFill>
              </a:rPr>
              <a:t>Principales dimensiones del enfoque de derechos</a:t>
            </a:r>
            <a:r>
              <a:rPr lang="es-AR" altLang="es-AR" sz="3200" smtClean="0">
                <a:solidFill>
                  <a:schemeClr val="bg1"/>
                </a:solidFill>
              </a:rPr>
              <a:t> </a:t>
            </a:r>
            <a:r>
              <a:rPr lang="es-AR" altLang="es-AR" sz="8000" smtClean="0">
                <a:solidFill>
                  <a:schemeClr val="bg1"/>
                </a:solidFill>
              </a:rPr>
              <a:t> </a:t>
            </a:r>
          </a:p>
        </p:txBody>
      </p:sp>
      <p:pic>
        <p:nvPicPr>
          <p:cNvPr id="24580" name="5 Imagen" descr="señal_mercosur.jpg"/>
          <p:cNvPicPr>
            <a:picLocks noChangeAspect="1"/>
          </p:cNvPicPr>
          <p:nvPr/>
        </p:nvPicPr>
        <p:blipFill>
          <a:blip r:embed="rId4"/>
          <a:srcRect/>
          <a:stretch>
            <a:fillRect/>
          </a:stretch>
        </p:blipFill>
        <p:spPr bwMode="auto">
          <a:xfrm>
            <a:off x="8221663" y="6021388"/>
            <a:ext cx="922337" cy="8524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0" y="-171450"/>
            <a:ext cx="9155113" cy="936625"/>
          </a:xfrm>
          <a:prstGeom prst="rect">
            <a:avLst/>
          </a:prstGeom>
          <a:noFill/>
          <a:ln w="9525">
            <a:noFill/>
            <a:round/>
            <a:headEnd/>
            <a:tailEnd/>
          </a:ln>
        </p:spPr>
      </p:pic>
      <p:sp>
        <p:nvSpPr>
          <p:cNvPr id="26626" name="AutoShape 2"/>
          <p:cNvSpPr>
            <a:spLocks/>
          </p:cNvSpPr>
          <p:nvPr/>
        </p:nvSpPr>
        <p:spPr bwMode="auto">
          <a:xfrm>
            <a:off x="250825" y="1052513"/>
            <a:ext cx="8569325" cy="56165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50800" tIns="50800" rIns="50800" bIns="50800"/>
          <a:lstStyle/>
          <a:p>
            <a:pPr marL="171450" indent="-171450" hangingPunct="0">
              <a:lnSpc>
                <a:spcPts val="2400"/>
              </a:lnSpc>
              <a:buSzPct val="100000"/>
            </a:pPr>
            <a:endParaRPr lang="es-AR" sz="2000">
              <a:solidFill>
                <a:srgbClr val="000000"/>
              </a:solidFill>
              <a:latin typeface="Helvetica" pitchFamily="34" charset="0"/>
              <a:cs typeface="Helvetica" pitchFamily="34" charset="0"/>
              <a:sym typeface="Helvetica" pitchFamily="34" charset="0"/>
            </a:endParaRPr>
          </a:p>
          <a:p>
            <a:pPr marL="171450" indent="-171450" hangingPunct="0">
              <a:lnSpc>
                <a:spcPts val="2400"/>
              </a:lnSpc>
              <a:buSzPct val="100000"/>
            </a:pPr>
            <a:r>
              <a:rPr lang="es-AR">
                <a:solidFill>
                  <a:srgbClr val="000000"/>
                </a:solidFill>
                <a:latin typeface="Helvetica" pitchFamily="34" charset="0"/>
                <a:cs typeface="Helvetica" pitchFamily="34" charset="0"/>
                <a:sym typeface="Helvetica" pitchFamily="34" charset="0"/>
              </a:rPr>
              <a:t> 		</a:t>
            </a:r>
            <a:r>
              <a:rPr lang="es-AR" sz="2400" b="1">
                <a:solidFill>
                  <a:srgbClr val="000000"/>
                </a:solidFill>
                <a:latin typeface="Helvetica" pitchFamily="34" charset="0"/>
                <a:cs typeface="Helvetica" pitchFamily="34" charset="0"/>
                <a:sym typeface="Helvetica" pitchFamily="34" charset="0"/>
              </a:rPr>
              <a:t>principios específicos en materia de DESC</a:t>
            </a:r>
            <a:endParaRPr lang="es-AR" sz="2400">
              <a:solidFill>
                <a:srgbClr val="000000"/>
              </a:solidFill>
              <a:latin typeface="Helvetica" pitchFamily="34" charset="0"/>
              <a:cs typeface="Helvetica" pitchFamily="34" charset="0"/>
              <a:sym typeface="Helvetica" pitchFamily="34" charset="0"/>
            </a:endParaRPr>
          </a:p>
          <a:p>
            <a:pPr marL="171450" indent="-171450" hangingPunct="0">
              <a:lnSpc>
                <a:spcPts val="2400"/>
              </a:lnSpc>
              <a:buSzPct val="100000"/>
            </a:pPr>
            <a:endParaRPr lang="es-AR" sz="2000">
              <a:solidFill>
                <a:srgbClr val="000000"/>
              </a:solidFill>
              <a:latin typeface="Helvetica" pitchFamily="34" charset="0"/>
              <a:cs typeface="Helvetica" pitchFamily="34" charset="0"/>
              <a:sym typeface="Helvetica" pitchFamily="34" charset="0"/>
            </a:endParaRPr>
          </a:p>
          <a:p>
            <a:pPr marL="171450" indent="-171450" hangingPunct="0">
              <a:buClr>
                <a:srgbClr val="333399"/>
              </a:buClr>
              <a:buSzPct val="100000"/>
            </a:pPr>
            <a:endParaRPr lang="es-AR" sz="2000">
              <a:solidFill>
                <a:srgbClr val="000000"/>
              </a:solidFill>
              <a:latin typeface="Helvetica" pitchFamily="34" charset="0"/>
              <a:cs typeface="Helvetica" pitchFamily="34" charset="0"/>
              <a:sym typeface="Helvetica" pitchFamily="34" charset="0"/>
            </a:endParaRPr>
          </a:p>
          <a:p>
            <a:pPr marL="171450" indent="-171450" hangingPunct="0">
              <a:buClr>
                <a:srgbClr val="333399"/>
              </a:buClr>
              <a:buSzPct val="100000"/>
            </a:pPr>
            <a:endParaRPr lang="es-AR" sz="2000">
              <a:solidFill>
                <a:srgbClr val="000000"/>
              </a:solidFill>
              <a:latin typeface="Helvetica" pitchFamily="34" charset="0"/>
              <a:cs typeface="Helvetica" pitchFamily="34" charset="0"/>
              <a:sym typeface="Helvetica" pitchFamily="34" charset="0"/>
            </a:endParaRPr>
          </a:p>
          <a:p>
            <a:pPr marL="171450" indent="-171450" hangingPunct="0">
              <a:buClr>
                <a:schemeClr val="accent2"/>
              </a:buClr>
              <a:buFont typeface="Wingdings" pitchFamily="2" charset="2"/>
              <a:buChar char="ü"/>
            </a:pPr>
            <a:r>
              <a:rPr lang="es-AR" sz="2000">
                <a:solidFill>
                  <a:srgbClr val="000000"/>
                </a:solidFill>
                <a:latin typeface="Helvetica" pitchFamily="34" charset="0"/>
                <a:cs typeface="Helvetica" pitchFamily="34" charset="0"/>
                <a:sym typeface="Helvetica" pitchFamily="34" charset="0"/>
              </a:rPr>
              <a:t> Protección prioritaria a grupos en situación de vulnerabilidad; </a:t>
            </a:r>
          </a:p>
          <a:p>
            <a:pPr marL="171450" indent="-171450" hangingPunct="0">
              <a:buClr>
                <a:schemeClr val="accent2"/>
              </a:buClr>
            </a:pPr>
            <a:endParaRPr lang="es-AR" sz="2000">
              <a:solidFill>
                <a:srgbClr val="000000"/>
              </a:solidFill>
              <a:latin typeface="Helvetica" pitchFamily="34" charset="0"/>
              <a:cs typeface="Helvetica" pitchFamily="34" charset="0"/>
              <a:sym typeface="Helvetica" pitchFamily="34" charset="0"/>
            </a:endParaRPr>
          </a:p>
          <a:p>
            <a:pPr marL="171450" indent="-171450" hangingPunct="0">
              <a:buClr>
                <a:schemeClr val="accent2"/>
              </a:buClr>
              <a:buFont typeface="Wingdings" pitchFamily="2" charset="2"/>
              <a:buChar char="ü"/>
            </a:pPr>
            <a:r>
              <a:rPr lang="es-AR" sz="2000">
                <a:solidFill>
                  <a:srgbClr val="000000"/>
                </a:solidFill>
                <a:latin typeface="Helvetica" pitchFamily="34" charset="0"/>
                <a:cs typeface="Helvetica" pitchFamily="34" charset="0"/>
                <a:sym typeface="Helvetica" pitchFamily="34" charset="0"/>
              </a:rPr>
              <a:t> Cumplimiento de niveles mínimos de derechos; </a:t>
            </a:r>
          </a:p>
          <a:p>
            <a:pPr marL="171450" indent="-171450" hangingPunct="0">
              <a:buClr>
                <a:schemeClr val="accent2"/>
              </a:buClr>
            </a:pPr>
            <a:endParaRPr lang="es-AR" sz="2000">
              <a:solidFill>
                <a:srgbClr val="000000"/>
              </a:solidFill>
              <a:latin typeface="Helvetica" pitchFamily="34" charset="0"/>
              <a:cs typeface="Helvetica" pitchFamily="34" charset="0"/>
              <a:sym typeface="Helvetica" pitchFamily="34" charset="0"/>
            </a:endParaRPr>
          </a:p>
          <a:p>
            <a:pPr marL="171450" indent="-171450" hangingPunct="0">
              <a:buClr>
                <a:schemeClr val="accent2"/>
              </a:buClr>
              <a:buFont typeface="Wingdings" pitchFamily="2" charset="2"/>
              <a:buChar char="ü"/>
            </a:pPr>
            <a:r>
              <a:rPr lang="es-AR" sz="2000">
                <a:solidFill>
                  <a:srgbClr val="000000"/>
                </a:solidFill>
                <a:latin typeface="Helvetica" pitchFamily="34" charset="0"/>
                <a:cs typeface="Helvetica" pitchFamily="34" charset="0"/>
                <a:sym typeface="Helvetica" pitchFamily="34" charset="0"/>
              </a:rPr>
              <a:t> Progresividad y no regresividad en las políticas y recursos; </a:t>
            </a:r>
          </a:p>
          <a:p>
            <a:pPr marL="171450" indent="-171450" hangingPunct="0">
              <a:buClr>
                <a:schemeClr val="accent2"/>
              </a:buClr>
            </a:pPr>
            <a:endParaRPr lang="es-ES" sz="2000">
              <a:solidFill>
                <a:srgbClr val="000000"/>
              </a:solidFill>
              <a:latin typeface="Helvetica" pitchFamily="34" charset="0"/>
              <a:cs typeface="Helvetica" pitchFamily="34" charset="0"/>
              <a:sym typeface="Helvetica" pitchFamily="34" charset="0"/>
            </a:endParaRPr>
          </a:p>
          <a:p>
            <a:pPr marL="171450" indent="-171450" hangingPunct="0">
              <a:buClr>
                <a:schemeClr val="accent2"/>
              </a:buClr>
              <a:buFont typeface="Wingdings" pitchFamily="2" charset="2"/>
              <a:buChar char="ü"/>
            </a:pPr>
            <a:r>
              <a:rPr lang="es-ES" sz="2000">
                <a:solidFill>
                  <a:srgbClr val="000000"/>
                </a:solidFill>
                <a:latin typeface="Helvetica" pitchFamily="34" charset="0"/>
                <a:cs typeface="Helvetica" pitchFamily="34" charset="0"/>
                <a:sym typeface="Helvetica" pitchFamily="34" charset="0"/>
              </a:rPr>
              <a:t> Obligación de adoptar medidas hasta el máximo de los recursos disponibles. </a:t>
            </a:r>
            <a:endParaRPr lang="es-AR" sz="2000">
              <a:solidFill>
                <a:srgbClr val="000000"/>
              </a:solidFill>
              <a:latin typeface="Helvetica" pitchFamily="34" charset="0"/>
              <a:cs typeface="Helvetica" pitchFamily="34" charset="0"/>
              <a:sym typeface="Helvetica" pitchFamily="34" charset="0"/>
            </a:endParaRPr>
          </a:p>
        </p:txBody>
      </p:sp>
      <p:sp>
        <p:nvSpPr>
          <p:cNvPr id="26627" name="Rectangle 1"/>
          <p:cNvSpPr>
            <a:spLocks noGrp="1"/>
          </p:cNvSpPr>
          <p:nvPr>
            <p:ph type="title" idx="4294967295"/>
          </p:nvPr>
        </p:nvSpPr>
        <p:spPr>
          <a:xfrm>
            <a:off x="381000" y="188913"/>
            <a:ext cx="8301038" cy="344487"/>
          </a:xfrm>
        </p:spPr>
        <p:txBody>
          <a:bodyPr lIns="50800" tIns="50800" rIns="50800" bIns="50800"/>
          <a:lstStyle/>
          <a:p>
            <a:pPr eaLnBrk="1"/>
            <a:r>
              <a:rPr lang="es-AR" altLang="es-AR" sz="3200" smtClean="0">
                <a:solidFill>
                  <a:schemeClr val="bg1"/>
                </a:solidFill>
              </a:rPr>
              <a:t>Principales dimensiones del enfoque de derechos  </a:t>
            </a:r>
          </a:p>
        </p:txBody>
      </p:sp>
      <p:pic>
        <p:nvPicPr>
          <p:cNvPr id="26628" name="5 Imagen" descr="señal_mercosur.jpg"/>
          <p:cNvPicPr>
            <a:picLocks noChangeAspect="1"/>
          </p:cNvPicPr>
          <p:nvPr/>
        </p:nvPicPr>
        <p:blipFill>
          <a:blip r:embed="rId4"/>
          <a:srcRect/>
          <a:stretch>
            <a:fillRect/>
          </a:stretch>
        </p:blipFill>
        <p:spPr bwMode="auto">
          <a:xfrm>
            <a:off x="8221663" y="6021388"/>
            <a:ext cx="922337" cy="8524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457200" y="1196975"/>
            <a:ext cx="8458200" cy="366713"/>
          </a:xfrm>
          <a:prstGeom prst="rect">
            <a:avLst/>
          </a:prstGeom>
          <a:noFill/>
          <a:ln w="9525">
            <a:noFill/>
            <a:miter lim="800000"/>
            <a:headEnd/>
            <a:tailEnd/>
          </a:ln>
        </p:spPr>
        <p:txBody>
          <a:bodyPr>
            <a:spAutoFit/>
          </a:bodyPr>
          <a:lstStyle/>
          <a:p>
            <a:endParaRPr lang="es-ES">
              <a:latin typeface="Calibri" pitchFamily="34" charset="0"/>
            </a:endParaRPr>
          </a:p>
        </p:txBody>
      </p:sp>
      <p:pic>
        <p:nvPicPr>
          <p:cNvPr id="28674" name="Picture 3"/>
          <p:cNvPicPr>
            <a:picLocks noChangeAspect="1" noChangeArrowheads="1"/>
          </p:cNvPicPr>
          <p:nvPr/>
        </p:nvPicPr>
        <p:blipFill>
          <a:blip r:embed="rId3"/>
          <a:srcRect/>
          <a:stretch>
            <a:fillRect/>
          </a:stretch>
        </p:blipFill>
        <p:spPr bwMode="auto">
          <a:xfrm>
            <a:off x="0" y="0"/>
            <a:ext cx="9144000" cy="1196975"/>
          </a:xfrm>
          <a:prstGeom prst="rect">
            <a:avLst/>
          </a:prstGeom>
          <a:noFill/>
          <a:ln w="9525">
            <a:noFill/>
            <a:miter lim="800000"/>
            <a:headEnd/>
            <a:tailEnd/>
          </a:ln>
        </p:spPr>
      </p:pic>
      <p:sp>
        <p:nvSpPr>
          <p:cNvPr id="28675" name="1 Título"/>
          <p:cNvSpPr txBox="1">
            <a:spLocks/>
          </p:cNvSpPr>
          <p:nvPr/>
        </p:nvSpPr>
        <p:spPr bwMode="auto">
          <a:xfrm>
            <a:off x="-34925" y="457200"/>
            <a:ext cx="9144000" cy="561975"/>
          </a:xfrm>
          <a:prstGeom prst="rect">
            <a:avLst/>
          </a:prstGeom>
          <a:noFill/>
          <a:ln w="9525">
            <a:noFill/>
            <a:miter lim="800000"/>
            <a:headEnd/>
            <a:tailEnd/>
          </a:ln>
        </p:spPr>
        <p:txBody>
          <a:bodyPr/>
          <a:lstStyle/>
          <a:p>
            <a:pPr algn="ctr"/>
            <a:endParaRPr lang="es-AR" sz="2200">
              <a:solidFill>
                <a:schemeClr val="bg1"/>
              </a:solidFill>
              <a:latin typeface="Calibri" pitchFamily="34" charset="0"/>
              <a:ea typeface="MS PGothic" pitchFamily="34" charset="-128"/>
            </a:endParaRPr>
          </a:p>
        </p:txBody>
      </p:sp>
      <p:sp>
        <p:nvSpPr>
          <p:cNvPr id="28676" name="Text Box 5"/>
          <p:cNvSpPr txBox="1">
            <a:spLocks noChangeArrowheads="1"/>
          </p:cNvSpPr>
          <p:nvPr/>
        </p:nvSpPr>
        <p:spPr bwMode="auto">
          <a:xfrm>
            <a:off x="228600" y="1557338"/>
            <a:ext cx="8534400" cy="4446587"/>
          </a:xfrm>
          <a:prstGeom prst="rect">
            <a:avLst/>
          </a:prstGeom>
          <a:noFill/>
          <a:ln w="9525">
            <a:noFill/>
            <a:miter lim="800000"/>
            <a:headEnd/>
            <a:tailEnd/>
          </a:ln>
        </p:spPr>
        <p:txBody>
          <a:bodyPr>
            <a:spAutoFit/>
          </a:bodyPr>
          <a:lstStyle/>
          <a:p>
            <a:r>
              <a:rPr lang="es-ES" sz="2200"/>
              <a:t>Los Estados son los principales garantes </a:t>
            </a:r>
          </a:p>
          <a:p>
            <a:endParaRPr lang="es-ES" sz="2200"/>
          </a:p>
          <a:p>
            <a:r>
              <a:rPr lang="es-ES" sz="2200"/>
              <a:t>Esto tiene enormes implicancias para la acción estatal y la orientación de las políticas gubernamentales.</a:t>
            </a:r>
          </a:p>
          <a:p>
            <a:r>
              <a:rPr lang="es-ES" sz="2200"/>
              <a:t> </a:t>
            </a:r>
          </a:p>
          <a:p>
            <a:r>
              <a:rPr lang="es-ES" sz="2200"/>
              <a:t>En América Latina la igualdad se inviste como un ideal y un ideario que debe regir la acción estatal en contextos socioeconómicos signados por desigualdades estructurales (originadas en procesos históricos y modelos de desarrollo anclados con excesivo énfasis en la economía de mercado). </a:t>
            </a:r>
          </a:p>
          <a:p>
            <a:endParaRPr lang="es-ES" sz="2200"/>
          </a:p>
          <a:p>
            <a:r>
              <a:rPr lang="es-ES" sz="2200"/>
              <a:t>Un doble desafío para la construcción de igualdad en un plano formal y otro sustantivo. </a:t>
            </a:r>
          </a:p>
        </p:txBody>
      </p:sp>
      <p:sp>
        <p:nvSpPr>
          <p:cNvPr id="28677" name="Text Box 6"/>
          <p:cNvSpPr txBox="1">
            <a:spLocks noChangeArrowheads="1"/>
          </p:cNvSpPr>
          <p:nvPr/>
        </p:nvSpPr>
        <p:spPr bwMode="auto">
          <a:xfrm>
            <a:off x="685800" y="381000"/>
            <a:ext cx="8458200" cy="457200"/>
          </a:xfrm>
          <a:prstGeom prst="rect">
            <a:avLst/>
          </a:prstGeom>
          <a:noFill/>
          <a:ln w="9525">
            <a:noFill/>
            <a:miter lim="800000"/>
            <a:headEnd/>
            <a:tailEnd/>
          </a:ln>
        </p:spPr>
        <p:txBody>
          <a:bodyPr>
            <a:spAutoFit/>
          </a:bodyPr>
          <a:lstStyle/>
          <a:p>
            <a:r>
              <a:rPr lang="es-ES" sz="2400" b="1">
                <a:solidFill>
                  <a:schemeClr val="bg1"/>
                </a:solidFill>
              </a:rPr>
              <a:t>universalidad e igualdad: implicancias para las políticas</a:t>
            </a:r>
            <a:endParaRPr lang="es-ES" sz="2400">
              <a:solidFill>
                <a:schemeClr val="bg1"/>
              </a:solidFill>
            </a:endParaRPr>
          </a:p>
        </p:txBody>
      </p:sp>
      <p:pic>
        <p:nvPicPr>
          <p:cNvPr id="28678" name="Picture 5"/>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905000"/>
            <a:ext cx="8458200" cy="3048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200">
                <a:solidFill>
                  <a:schemeClr val="tx1"/>
                </a:solidFill>
                <a:latin typeface="Arial" charset="0"/>
                <a:cs typeface="Arial" charset="0"/>
              </a:rPr>
              <a:t>Dimensión formal se trata de garantizar </a:t>
            </a:r>
            <a:r>
              <a:rPr lang="es-ES_tradnl" sz="2200">
                <a:solidFill>
                  <a:schemeClr val="tx1"/>
                </a:solidFill>
                <a:latin typeface="Arial" charset="0"/>
                <a:cs typeface="Arial" charset="0"/>
              </a:rPr>
              <a:t>que las personas sean tratadas de manera igual en igualdad de circunstancias y por tanto, toda distinción estatal debe estar basada en motivos objetivos y razonables. </a:t>
            </a:r>
          </a:p>
          <a:p>
            <a:pPr algn="ctr">
              <a:defRPr/>
            </a:pPr>
            <a:endParaRPr lang="es-ES_tradnl" sz="2200">
              <a:solidFill>
                <a:schemeClr val="tx1"/>
              </a:solidFill>
              <a:latin typeface="Arial" charset="0"/>
              <a:cs typeface="Arial" charset="0"/>
            </a:endParaRPr>
          </a:p>
          <a:p>
            <a:pPr algn="ctr">
              <a:defRPr/>
            </a:pPr>
            <a:r>
              <a:rPr lang="es-ES_tradnl" sz="2200">
                <a:solidFill>
                  <a:schemeClr val="tx1"/>
                </a:solidFill>
                <a:latin typeface="Arial" charset="0"/>
                <a:cs typeface="Arial" charset="0"/>
              </a:rPr>
              <a:t>NO: diferencias arbitrarias (sin sustento ni justificación suficiente) por etnia, religión, sexo, condición socio-económica. </a:t>
            </a:r>
            <a:endParaRPr lang="es-AR" sz="2200">
              <a:solidFill>
                <a:schemeClr val="tx1"/>
              </a:solidFill>
              <a:latin typeface="Arial" charset="0"/>
              <a:cs typeface="Arial" charset="0"/>
            </a:endParaRPr>
          </a:p>
        </p:txBody>
      </p:sp>
      <p:pic>
        <p:nvPicPr>
          <p:cNvPr id="30722" name="Picture 3"/>
          <p:cNvPicPr>
            <a:picLocks noChangeAspect="1" noChangeArrowheads="1"/>
          </p:cNvPicPr>
          <p:nvPr/>
        </p:nvPicPr>
        <p:blipFill>
          <a:blip r:embed="rId3"/>
          <a:srcRect/>
          <a:stretch>
            <a:fillRect/>
          </a:stretch>
        </p:blipFill>
        <p:spPr bwMode="auto">
          <a:xfrm>
            <a:off x="0" y="0"/>
            <a:ext cx="9144000" cy="1196975"/>
          </a:xfrm>
          <a:prstGeom prst="rect">
            <a:avLst/>
          </a:prstGeom>
          <a:noFill/>
          <a:ln w="9525">
            <a:noFill/>
            <a:miter lim="800000"/>
            <a:headEnd/>
            <a:tailEnd/>
          </a:ln>
        </p:spPr>
      </p:pic>
      <p:sp>
        <p:nvSpPr>
          <p:cNvPr id="30723" name="1 Título"/>
          <p:cNvSpPr>
            <a:spLocks noGrp="1"/>
          </p:cNvSpPr>
          <p:nvPr>
            <p:ph type="title"/>
          </p:nvPr>
        </p:nvSpPr>
        <p:spPr>
          <a:xfrm>
            <a:off x="0" y="457200"/>
            <a:ext cx="9144000" cy="561975"/>
          </a:xfrm>
        </p:spPr>
        <p:txBody>
          <a:bodyPr anchor="t"/>
          <a:lstStyle/>
          <a:p>
            <a:pPr eaLnBrk="1" hangingPunct="1"/>
            <a:r>
              <a:rPr lang="es-ES" sz="4000" b="1" smtClean="0">
                <a:solidFill>
                  <a:schemeClr val="bg1"/>
                </a:solidFill>
              </a:rPr>
              <a:t>igualdad: dimensión formal</a:t>
            </a:r>
            <a:r>
              <a:rPr lang="es-ES" sz="4000" b="1" smtClean="0"/>
              <a:t> </a:t>
            </a:r>
            <a:endParaRPr lang="es-AR" sz="4000" smtClean="0"/>
          </a:p>
        </p:txBody>
      </p:sp>
      <p:pic>
        <p:nvPicPr>
          <p:cNvPr id="30724" name="Picture 1"/>
          <p:cNvPicPr>
            <a:picLocks noChangeAspect="1" noChangeArrowheads="1"/>
          </p:cNvPicPr>
          <p:nvPr/>
        </p:nvPicPr>
        <p:blipFill>
          <a:blip r:embed="rId4"/>
          <a:srcRect/>
          <a:stretch>
            <a:fillRect/>
          </a:stretch>
        </p:blipFill>
        <p:spPr bwMode="auto">
          <a:xfrm>
            <a:off x="8221663" y="6005513"/>
            <a:ext cx="922337" cy="852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754</TotalTime>
  <Words>2871</Words>
  <Application>Microsoft Office PowerPoint</Application>
  <PresentationFormat>Presentación en pantalla (4:3)</PresentationFormat>
  <Paragraphs>234</Paragraphs>
  <Slides>30</Slides>
  <Notes>15</Notes>
  <HiddenSlides>0</HiddenSlides>
  <MMClips>0</MMClips>
  <ScaleCrop>false</ScaleCrop>
  <HeadingPairs>
    <vt:vector size="6" baseType="variant">
      <vt:variant>
        <vt:lpstr>Fuentes usadas</vt:lpstr>
      </vt:variant>
      <vt:variant>
        <vt:i4>9</vt:i4>
      </vt:variant>
      <vt:variant>
        <vt:lpstr>Plantilla de diseño</vt:lpstr>
      </vt:variant>
      <vt:variant>
        <vt:i4>1</vt:i4>
      </vt:variant>
      <vt:variant>
        <vt:lpstr>Títulos de diapositiva</vt:lpstr>
      </vt:variant>
      <vt:variant>
        <vt:i4>30</vt:i4>
      </vt:variant>
    </vt:vector>
  </HeadingPairs>
  <TitlesOfParts>
    <vt:vector size="40" baseType="lpstr">
      <vt:lpstr>Arial</vt:lpstr>
      <vt:lpstr>Calibri</vt:lpstr>
      <vt:lpstr>Helvetica Neue</vt:lpstr>
      <vt:lpstr>Osaka</vt:lpstr>
      <vt:lpstr>Perpetua</vt:lpstr>
      <vt:lpstr>MS PGothic</vt:lpstr>
      <vt:lpstr>Helvetica Neue Bold Condensed</vt:lpstr>
      <vt:lpstr>Helvetica</vt:lpstr>
      <vt:lpstr>Wingdings</vt:lpstr>
      <vt:lpstr>Office Theme</vt:lpstr>
      <vt:lpstr>Diapositiva 1</vt:lpstr>
      <vt:lpstr>Diapositiva 2</vt:lpstr>
      <vt:lpstr>Diapositiva 3</vt:lpstr>
      <vt:lpstr> ¿Qué es el enfoque de derechos? </vt:lpstr>
      <vt:lpstr>¿Cómo promover el enfoque de derechos en las políticas públicas?</vt:lpstr>
      <vt:lpstr>Principales dimensiones del enfoque de derechos  </vt:lpstr>
      <vt:lpstr>Principales dimensiones del enfoque de derechos  </vt:lpstr>
      <vt:lpstr>Diapositiva 8</vt:lpstr>
      <vt:lpstr>igualdad: dimensión formal </vt:lpstr>
      <vt:lpstr>Diapositiva 10</vt:lpstr>
      <vt:lpstr>tensión y desafío inherente a las democracias en economías capitalistas</vt:lpstr>
      <vt:lpstr>Diapositiva 12</vt:lpstr>
      <vt:lpstr>Diapositiva 13</vt:lpstr>
      <vt:lpstr>Diapositiva 14</vt:lpstr>
      <vt:lpstr>Diapositiva 15</vt:lpstr>
      <vt:lpstr>Igualdad y no discriminación en la definición de problemas</vt:lpstr>
      <vt:lpstr>Algunas preguntas orientadoras: </vt:lpstr>
      <vt:lpstr>El principio de igualdad en el Diseño/Modalidad de abordaje</vt:lpstr>
      <vt:lpstr>¿Universalidad vs. Focalización?</vt:lpstr>
      <vt:lpstr>Las condicionalidades y su penalización</vt:lpstr>
      <vt:lpstr>Algunas preguntas orientadoras:</vt:lpstr>
      <vt:lpstr>Algunas preguntas orientadoras:</vt:lpstr>
      <vt:lpstr>El principio de igualdad en la Implementación/Funcionamiento de la política, programa y servicios</vt:lpstr>
      <vt:lpstr>Criterios para analizar el desempeño de los servicios:</vt:lpstr>
      <vt:lpstr>Algunas preguntas orientadoras:</vt:lpstr>
      <vt:lpstr>El principio de igualdad en la Evaluación y monitoreo</vt:lpstr>
      <vt:lpstr>Un ejemplo, los PTC y el papel de las mujeres</vt:lpstr>
      <vt:lpstr>Algunas preguntas orientadoras:</vt:lpstr>
      <vt:lpstr>Diapositiva 29</vt:lpstr>
      <vt:lpstr>GRACIAS!!</vt:lpstr>
    </vt:vector>
  </TitlesOfParts>
  <Company>ESCR-Net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DE PROGRESO PARA LA MEDICION DE DERECHOS CONTEMPLADOS EN EL PROTOCOLO DE SAN SALVADOR (ADICIONAL A LA CONVENCION AMERICANA DE DERECHOS HUMANOS)</dc:title>
  <dc:creator>ESCR-Net</dc:creator>
  <cp:lastModifiedBy>Mariana</cp:lastModifiedBy>
  <cp:revision>102</cp:revision>
  <cp:lastPrinted>2013-05-16T22:02:53Z</cp:lastPrinted>
  <dcterms:created xsi:type="dcterms:W3CDTF">2013-05-16T17:25:18Z</dcterms:created>
  <dcterms:modified xsi:type="dcterms:W3CDTF">2014-09-30T14:33:07Z</dcterms:modified>
</cp:coreProperties>
</file>